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56" r:id="rId5"/>
    <p:sldId id="307" r:id="rId6"/>
    <p:sldId id="308" r:id="rId7"/>
    <p:sldId id="284" r:id="rId8"/>
    <p:sldId id="285" r:id="rId9"/>
    <p:sldId id="286" r:id="rId10"/>
    <p:sldId id="287" r:id="rId11"/>
    <p:sldId id="288" r:id="rId12"/>
    <p:sldId id="289" r:id="rId13"/>
    <p:sldId id="299" r:id="rId14"/>
    <p:sldId id="312" r:id="rId15"/>
    <p:sldId id="306" r:id="rId16"/>
    <p:sldId id="313" r:id="rId17"/>
    <p:sldId id="267" r:id="rId18"/>
    <p:sldId id="293" r:id="rId19"/>
    <p:sldId id="268" r:id="rId20"/>
    <p:sldId id="274" r:id="rId21"/>
    <p:sldId id="291" r:id="rId22"/>
    <p:sldId id="275" r:id="rId23"/>
    <p:sldId id="292" r:id="rId24"/>
    <p:sldId id="282" r:id="rId25"/>
    <p:sldId id="311" r:id="rId26"/>
    <p:sldId id="309" r:id="rId27"/>
    <p:sldId id="294" r:id="rId28"/>
    <p:sldId id="315" r:id="rId29"/>
    <p:sldId id="295" r:id="rId30"/>
    <p:sldId id="260" r:id="rId31"/>
    <p:sldId id="266" r:id="rId32"/>
    <p:sldId id="265" r:id="rId33"/>
    <p:sldId id="25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88B934-7CC5-FCE5-2A45-E6114041FC43}" name="Dianne Polome" initials="DP" userId="S::DPolome@fhi360.org::3330f97b-5fc4-4957-a8b0-84c5b7c56ba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CCFFFF"/>
    <a:srgbClr val="8585FF"/>
    <a:srgbClr val="6969FF"/>
    <a:srgbClr val="3B3BFF"/>
    <a:srgbClr val="0000CC"/>
    <a:srgbClr val="333300"/>
    <a:srgbClr val="336699"/>
    <a:srgbClr val="F973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6939"/>
  </p:normalViewPr>
  <p:slideViewPr>
    <p:cSldViewPr snapToGrid="0">
      <p:cViewPr varScale="1">
        <p:scale>
          <a:sx n="58" d="100"/>
          <a:sy n="58" d="100"/>
        </p:scale>
        <p:origin x="9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E3C5E-30F4-4659-92AC-D13C91DFCE0D}" type="datetimeFigureOut">
              <a:rPr lang="en-US" smtClean="0"/>
              <a:t>10/20/2022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46AE0C-30EF-4A27-A871-F3D04DA67C0D}" type="slidenum">
              <a:rPr lang="en-US" smtClean="0"/>
              <a:t>‹#›</a:t>
            </a:fld>
            <a:endParaRPr lang="en-US" dirty="0"/>
          </a:p>
        </p:txBody>
      </p:sp>
    </p:spTree>
    <p:extLst>
      <p:ext uri="{BB962C8B-B14F-4D97-AF65-F5344CB8AC3E}">
        <p14:creationId xmlns:p14="http://schemas.microsoft.com/office/powerpoint/2010/main" val="2276911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46AE0C-30EF-4A27-A871-F3D04DA67C0D}" type="slidenum">
              <a:rPr lang="en-US" smtClean="0"/>
              <a:t>1</a:t>
            </a:fld>
            <a:endParaRPr lang="en-US" dirty="0"/>
          </a:p>
        </p:txBody>
      </p:sp>
    </p:spTree>
    <p:extLst>
      <p:ext uri="{BB962C8B-B14F-4D97-AF65-F5344CB8AC3E}">
        <p14:creationId xmlns:p14="http://schemas.microsoft.com/office/powerpoint/2010/main" val="3601058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46AE0C-30EF-4A27-A871-F3D04DA67C0D}" type="slidenum">
              <a:rPr lang="en-US" smtClean="0"/>
              <a:t>22</a:t>
            </a:fld>
            <a:endParaRPr lang="en-US" dirty="0"/>
          </a:p>
        </p:txBody>
      </p:sp>
    </p:spTree>
    <p:extLst>
      <p:ext uri="{BB962C8B-B14F-4D97-AF65-F5344CB8AC3E}">
        <p14:creationId xmlns:p14="http://schemas.microsoft.com/office/powerpoint/2010/main" val="2541751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46AE0C-30EF-4A27-A871-F3D04DA67C0D}" type="slidenum">
              <a:rPr lang="en-US" smtClean="0"/>
              <a:t>24</a:t>
            </a:fld>
            <a:endParaRPr lang="en-US" dirty="0"/>
          </a:p>
        </p:txBody>
      </p:sp>
    </p:spTree>
    <p:extLst>
      <p:ext uri="{BB962C8B-B14F-4D97-AF65-F5344CB8AC3E}">
        <p14:creationId xmlns:p14="http://schemas.microsoft.com/office/powerpoint/2010/main" val="576142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46AE0C-30EF-4A27-A871-F3D04DA67C0D}" type="slidenum">
              <a:rPr lang="en-US" smtClean="0"/>
              <a:t>25</a:t>
            </a:fld>
            <a:endParaRPr lang="en-US" dirty="0"/>
          </a:p>
        </p:txBody>
      </p:sp>
    </p:spTree>
    <p:extLst>
      <p:ext uri="{BB962C8B-B14F-4D97-AF65-F5344CB8AC3E}">
        <p14:creationId xmlns:p14="http://schemas.microsoft.com/office/powerpoint/2010/main" val="1173573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46AE0C-30EF-4A27-A871-F3D04DA67C0D}" type="slidenum">
              <a:rPr lang="en-US" smtClean="0"/>
              <a:t>26</a:t>
            </a:fld>
            <a:endParaRPr lang="en-US" dirty="0"/>
          </a:p>
        </p:txBody>
      </p:sp>
    </p:spTree>
    <p:extLst>
      <p:ext uri="{BB962C8B-B14F-4D97-AF65-F5344CB8AC3E}">
        <p14:creationId xmlns:p14="http://schemas.microsoft.com/office/powerpoint/2010/main" val="3899134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46AE0C-30EF-4A27-A871-F3D04DA67C0D}" type="slidenum">
              <a:rPr lang="en-US" smtClean="0"/>
              <a:t>28</a:t>
            </a:fld>
            <a:endParaRPr lang="en-US" dirty="0"/>
          </a:p>
        </p:txBody>
      </p:sp>
    </p:spTree>
    <p:extLst>
      <p:ext uri="{BB962C8B-B14F-4D97-AF65-F5344CB8AC3E}">
        <p14:creationId xmlns:p14="http://schemas.microsoft.com/office/powerpoint/2010/main" val="83481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46AE0C-30EF-4A27-A871-F3D04DA67C0D}" type="slidenum">
              <a:rPr lang="en-US" smtClean="0"/>
              <a:t>29</a:t>
            </a:fld>
            <a:endParaRPr lang="en-US" dirty="0"/>
          </a:p>
        </p:txBody>
      </p:sp>
    </p:spTree>
    <p:extLst>
      <p:ext uri="{BB962C8B-B14F-4D97-AF65-F5344CB8AC3E}">
        <p14:creationId xmlns:p14="http://schemas.microsoft.com/office/powerpoint/2010/main" val="3073798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46AE0C-30EF-4A27-A871-F3D04DA67C0D}" type="slidenum">
              <a:rPr lang="en-US" smtClean="0"/>
              <a:t>6</a:t>
            </a:fld>
            <a:endParaRPr lang="en-US" dirty="0"/>
          </a:p>
        </p:txBody>
      </p:sp>
    </p:spTree>
    <p:extLst>
      <p:ext uri="{BB962C8B-B14F-4D97-AF65-F5344CB8AC3E}">
        <p14:creationId xmlns:p14="http://schemas.microsoft.com/office/powerpoint/2010/main" val="2046731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46AE0C-30EF-4A27-A871-F3D04DA67C0D}" type="slidenum">
              <a:rPr lang="en-US" smtClean="0"/>
              <a:t>9</a:t>
            </a:fld>
            <a:endParaRPr lang="en-US" dirty="0"/>
          </a:p>
        </p:txBody>
      </p:sp>
    </p:spTree>
    <p:extLst>
      <p:ext uri="{BB962C8B-B14F-4D97-AF65-F5344CB8AC3E}">
        <p14:creationId xmlns:p14="http://schemas.microsoft.com/office/powerpoint/2010/main" val="1370853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46AE0C-30EF-4A27-A871-F3D04DA67C0D}" type="slidenum">
              <a:rPr lang="en-US" smtClean="0"/>
              <a:t>11</a:t>
            </a:fld>
            <a:endParaRPr lang="en-US" dirty="0"/>
          </a:p>
        </p:txBody>
      </p:sp>
    </p:spTree>
    <p:extLst>
      <p:ext uri="{BB962C8B-B14F-4D97-AF65-F5344CB8AC3E}">
        <p14:creationId xmlns:p14="http://schemas.microsoft.com/office/powerpoint/2010/main" val="1056510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46AE0C-30EF-4A27-A871-F3D04DA67C0D}" type="slidenum">
              <a:rPr lang="en-US" smtClean="0"/>
              <a:t>12</a:t>
            </a:fld>
            <a:endParaRPr lang="en-US" dirty="0"/>
          </a:p>
        </p:txBody>
      </p:sp>
    </p:spTree>
    <p:extLst>
      <p:ext uri="{BB962C8B-B14F-4D97-AF65-F5344CB8AC3E}">
        <p14:creationId xmlns:p14="http://schemas.microsoft.com/office/powerpoint/2010/main" val="790233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46AE0C-30EF-4A27-A871-F3D04DA67C0D}" type="slidenum">
              <a:rPr lang="en-US" smtClean="0"/>
              <a:t>13</a:t>
            </a:fld>
            <a:endParaRPr lang="en-US" dirty="0"/>
          </a:p>
        </p:txBody>
      </p:sp>
    </p:spTree>
    <p:extLst>
      <p:ext uri="{BB962C8B-B14F-4D97-AF65-F5344CB8AC3E}">
        <p14:creationId xmlns:p14="http://schemas.microsoft.com/office/powerpoint/2010/main" val="2449206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46AE0C-30EF-4A27-A871-F3D04DA67C0D}" type="slidenum">
              <a:rPr lang="en-US" smtClean="0"/>
              <a:t>16</a:t>
            </a:fld>
            <a:endParaRPr lang="en-US" dirty="0"/>
          </a:p>
        </p:txBody>
      </p:sp>
    </p:spTree>
    <p:extLst>
      <p:ext uri="{BB962C8B-B14F-4D97-AF65-F5344CB8AC3E}">
        <p14:creationId xmlns:p14="http://schemas.microsoft.com/office/powerpoint/2010/main" val="3425404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46AE0C-30EF-4A27-A871-F3D04DA67C0D}" type="slidenum">
              <a:rPr lang="en-US" smtClean="0"/>
              <a:t>20</a:t>
            </a:fld>
            <a:endParaRPr lang="en-US" dirty="0"/>
          </a:p>
        </p:txBody>
      </p:sp>
    </p:spTree>
    <p:extLst>
      <p:ext uri="{BB962C8B-B14F-4D97-AF65-F5344CB8AC3E}">
        <p14:creationId xmlns:p14="http://schemas.microsoft.com/office/powerpoint/2010/main" val="2594361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46AE0C-30EF-4A27-A871-F3D04DA67C0D}" type="slidenum">
              <a:rPr lang="en-US" smtClean="0"/>
              <a:t>21</a:t>
            </a:fld>
            <a:endParaRPr lang="en-US" dirty="0"/>
          </a:p>
        </p:txBody>
      </p:sp>
    </p:spTree>
    <p:extLst>
      <p:ext uri="{BB962C8B-B14F-4D97-AF65-F5344CB8AC3E}">
        <p14:creationId xmlns:p14="http://schemas.microsoft.com/office/powerpoint/2010/main" val="807663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6DED6-0B61-4548-BB5C-9C162AFBD2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3A0266-8C12-4F09-8A1B-5B38F6838D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2901C7-5357-4F54-96AA-D9F806D11E06}"/>
              </a:ext>
            </a:extLst>
          </p:cNvPr>
          <p:cNvSpPr>
            <a:spLocks noGrp="1"/>
          </p:cNvSpPr>
          <p:nvPr>
            <p:ph type="dt" sz="half" idx="10"/>
          </p:nvPr>
        </p:nvSpPr>
        <p:spPr/>
        <p:txBody>
          <a:bodyPr/>
          <a:lstStyle/>
          <a:p>
            <a:fld id="{F8BB973A-1F34-4B56-A272-ECBD203F3B8C}" type="datetimeFigureOut">
              <a:rPr lang="en-US" smtClean="0"/>
              <a:t>10/20/2022</a:t>
            </a:fld>
            <a:endParaRPr lang="en-US" dirty="0"/>
          </a:p>
        </p:txBody>
      </p:sp>
      <p:sp>
        <p:nvSpPr>
          <p:cNvPr id="5" name="Footer Placeholder 4">
            <a:extLst>
              <a:ext uri="{FF2B5EF4-FFF2-40B4-BE49-F238E27FC236}">
                <a16:creationId xmlns:a16="http://schemas.microsoft.com/office/drawing/2014/main" id="{C4F00469-55C3-4543-A9FF-6877EA841E7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DF2246-FA90-4648-B019-6A57D5C817D5}"/>
              </a:ext>
            </a:extLst>
          </p:cNvPr>
          <p:cNvSpPr>
            <a:spLocks noGrp="1"/>
          </p:cNvSpPr>
          <p:nvPr>
            <p:ph type="sldNum" sz="quarter" idx="12"/>
          </p:nvPr>
        </p:nvSpPr>
        <p:spPr/>
        <p:txBody>
          <a:bodyPr/>
          <a:lstStyle/>
          <a:p>
            <a:fld id="{F04A8E62-A5F2-49B8-9841-5B6F746008FA}" type="slidenum">
              <a:rPr lang="en-US" smtClean="0"/>
              <a:t>‹#›</a:t>
            </a:fld>
            <a:endParaRPr lang="en-US" dirty="0"/>
          </a:p>
        </p:txBody>
      </p:sp>
    </p:spTree>
    <p:extLst>
      <p:ext uri="{BB962C8B-B14F-4D97-AF65-F5344CB8AC3E}">
        <p14:creationId xmlns:p14="http://schemas.microsoft.com/office/powerpoint/2010/main" val="38642441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985DD-1A64-4AF9-AD11-B8F1F8D235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F7ED5A-D7C3-4464-8F70-B1BFB100F3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C13310-595B-4A68-8C67-D81DC68AAC32}"/>
              </a:ext>
            </a:extLst>
          </p:cNvPr>
          <p:cNvSpPr>
            <a:spLocks noGrp="1"/>
          </p:cNvSpPr>
          <p:nvPr>
            <p:ph type="dt" sz="half" idx="10"/>
          </p:nvPr>
        </p:nvSpPr>
        <p:spPr/>
        <p:txBody>
          <a:bodyPr/>
          <a:lstStyle/>
          <a:p>
            <a:fld id="{F8BB973A-1F34-4B56-A272-ECBD203F3B8C}" type="datetimeFigureOut">
              <a:rPr lang="en-US" smtClean="0"/>
              <a:t>10/20/2022</a:t>
            </a:fld>
            <a:endParaRPr lang="en-US" dirty="0"/>
          </a:p>
        </p:txBody>
      </p:sp>
      <p:sp>
        <p:nvSpPr>
          <p:cNvPr id="5" name="Footer Placeholder 4">
            <a:extLst>
              <a:ext uri="{FF2B5EF4-FFF2-40B4-BE49-F238E27FC236}">
                <a16:creationId xmlns:a16="http://schemas.microsoft.com/office/drawing/2014/main" id="{5FB2ECA2-77CD-47CF-BC38-D0AD9C88910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AECC80-9FE2-438E-A161-5855CD53BFCF}"/>
              </a:ext>
            </a:extLst>
          </p:cNvPr>
          <p:cNvSpPr>
            <a:spLocks noGrp="1"/>
          </p:cNvSpPr>
          <p:nvPr>
            <p:ph type="sldNum" sz="quarter" idx="12"/>
          </p:nvPr>
        </p:nvSpPr>
        <p:spPr/>
        <p:txBody>
          <a:bodyPr/>
          <a:lstStyle/>
          <a:p>
            <a:fld id="{F04A8E62-A5F2-49B8-9841-5B6F746008FA}" type="slidenum">
              <a:rPr lang="en-US" smtClean="0"/>
              <a:t>‹#›</a:t>
            </a:fld>
            <a:endParaRPr lang="en-US" dirty="0"/>
          </a:p>
        </p:txBody>
      </p:sp>
    </p:spTree>
    <p:extLst>
      <p:ext uri="{BB962C8B-B14F-4D97-AF65-F5344CB8AC3E}">
        <p14:creationId xmlns:p14="http://schemas.microsoft.com/office/powerpoint/2010/main" val="19762396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53094F-6B54-4670-967B-1FA6E67579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1FB78C-7DC4-422C-BC1B-3E561B7ADE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3D87C-4B2C-455A-BBFA-6222B02158B4}"/>
              </a:ext>
            </a:extLst>
          </p:cNvPr>
          <p:cNvSpPr>
            <a:spLocks noGrp="1"/>
          </p:cNvSpPr>
          <p:nvPr>
            <p:ph type="dt" sz="half" idx="10"/>
          </p:nvPr>
        </p:nvSpPr>
        <p:spPr/>
        <p:txBody>
          <a:bodyPr/>
          <a:lstStyle/>
          <a:p>
            <a:fld id="{F8BB973A-1F34-4B56-A272-ECBD203F3B8C}" type="datetimeFigureOut">
              <a:rPr lang="en-US" smtClean="0"/>
              <a:t>10/20/2022</a:t>
            </a:fld>
            <a:endParaRPr lang="en-US" dirty="0"/>
          </a:p>
        </p:txBody>
      </p:sp>
      <p:sp>
        <p:nvSpPr>
          <p:cNvPr id="5" name="Footer Placeholder 4">
            <a:extLst>
              <a:ext uri="{FF2B5EF4-FFF2-40B4-BE49-F238E27FC236}">
                <a16:creationId xmlns:a16="http://schemas.microsoft.com/office/drawing/2014/main" id="{9910C8B9-CD7A-4927-90A2-AB0927DC75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B97987-BC7C-4013-B77D-6381AA9D895A}"/>
              </a:ext>
            </a:extLst>
          </p:cNvPr>
          <p:cNvSpPr>
            <a:spLocks noGrp="1"/>
          </p:cNvSpPr>
          <p:nvPr>
            <p:ph type="sldNum" sz="quarter" idx="12"/>
          </p:nvPr>
        </p:nvSpPr>
        <p:spPr/>
        <p:txBody>
          <a:bodyPr/>
          <a:lstStyle/>
          <a:p>
            <a:fld id="{F04A8E62-A5F2-49B8-9841-5B6F746008FA}" type="slidenum">
              <a:rPr lang="en-US" smtClean="0"/>
              <a:t>‹#›</a:t>
            </a:fld>
            <a:endParaRPr lang="en-US" dirty="0"/>
          </a:p>
        </p:txBody>
      </p:sp>
    </p:spTree>
    <p:extLst>
      <p:ext uri="{BB962C8B-B14F-4D97-AF65-F5344CB8AC3E}">
        <p14:creationId xmlns:p14="http://schemas.microsoft.com/office/powerpoint/2010/main" val="42062013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488FE-8315-4672-8949-C2828CCC63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52B555-0183-40CD-AFA4-272D64851D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45511D-DA73-4E7B-A320-0ADB93CD42FE}"/>
              </a:ext>
            </a:extLst>
          </p:cNvPr>
          <p:cNvSpPr>
            <a:spLocks noGrp="1"/>
          </p:cNvSpPr>
          <p:nvPr>
            <p:ph type="dt" sz="half" idx="10"/>
          </p:nvPr>
        </p:nvSpPr>
        <p:spPr/>
        <p:txBody>
          <a:bodyPr/>
          <a:lstStyle/>
          <a:p>
            <a:fld id="{F8BB973A-1F34-4B56-A272-ECBD203F3B8C}" type="datetimeFigureOut">
              <a:rPr lang="en-US" smtClean="0"/>
              <a:t>10/20/2022</a:t>
            </a:fld>
            <a:endParaRPr lang="en-US" dirty="0"/>
          </a:p>
        </p:txBody>
      </p:sp>
      <p:sp>
        <p:nvSpPr>
          <p:cNvPr id="5" name="Footer Placeholder 4">
            <a:extLst>
              <a:ext uri="{FF2B5EF4-FFF2-40B4-BE49-F238E27FC236}">
                <a16:creationId xmlns:a16="http://schemas.microsoft.com/office/drawing/2014/main" id="{7C6D6ECC-4EB6-4AD5-9B3B-F4FA051B6A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31E8D6E-3145-451A-952A-8E357AFAEFD3}"/>
              </a:ext>
            </a:extLst>
          </p:cNvPr>
          <p:cNvSpPr>
            <a:spLocks noGrp="1"/>
          </p:cNvSpPr>
          <p:nvPr>
            <p:ph type="sldNum" sz="quarter" idx="12"/>
          </p:nvPr>
        </p:nvSpPr>
        <p:spPr/>
        <p:txBody>
          <a:bodyPr/>
          <a:lstStyle/>
          <a:p>
            <a:fld id="{F04A8E62-A5F2-49B8-9841-5B6F746008FA}" type="slidenum">
              <a:rPr lang="en-US" smtClean="0"/>
              <a:t>‹#›</a:t>
            </a:fld>
            <a:endParaRPr lang="en-US" dirty="0"/>
          </a:p>
        </p:txBody>
      </p:sp>
    </p:spTree>
    <p:extLst>
      <p:ext uri="{BB962C8B-B14F-4D97-AF65-F5344CB8AC3E}">
        <p14:creationId xmlns:p14="http://schemas.microsoft.com/office/powerpoint/2010/main" val="42824684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E90F3-62FA-4B98-8EB4-DB6CC9CFBE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6B2E00-1171-4DB1-BF08-730F8CF367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1EE556-A48D-459E-8B1B-183147AF05E9}"/>
              </a:ext>
            </a:extLst>
          </p:cNvPr>
          <p:cNvSpPr>
            <a:spLocks noGrp="1"/>
          </p:cNvSpPr>
          <p:nvPr>
            <p:ph type="dt" sz="half" idx="10"/>
          </p:nvPr>
        </p:nvSpPr>
        <p:spPr/>
        <p:txBody>
          <a:bodyPr/>
          <a:lstStyle/>
          <a:p>
            <a:fld id="{F8BB973A-1F34-4B56-A272-ECBD203F3B8C}" type="datetimeFigureOut">
              <a:rPr lang="en-US" smtClean="0"/>
              <a:t>10/20/2022</a:t>
            </a:fld>
            <a:endParaRPr lang="en-US" dirty="0"/>
          </a:p>
        </p:txBody>
      </p:sp>
      <p:sp>
        <p:nvSpPr>
          <p:cNvPr id="5" name="Footer Placeholder 4">
            <a:extLst>
              <a:ext uri="{FF2B5EF4-FFF2-40B4-BE49-F238E27FC236}">
                <a16:creationId xmlns:a16="http://schemas.microsoft.com/office/drawing/2014/main" id="{4061484D-38FC-426D-8E8B-47367EF20AA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2774CD-AB4F-4E2B-97A5-17B560871FAB}"/>
              </a:ext>
            </a:extLst>
          </p:cNvPr>
          <p:cNvSpPr>
            <a:spLocks noGrp="1"/>
          </p:cNvSpPr>
          <p:nvPr>
            <p:ph type="sldNum" sz="quarter" idx="12"/>
          </p:nvPr>
        </p:nvSpPr>
        <p:spPr/>
        <p:txBody>
          <a:bodyPr/>
          <a:lstStyle/>
          <a:p>
            <a:fld id="{F04A8E62-A5F2-49B8-9841-5B6F746008FA}" type="slidenum">
              <a:rPr lang="en-US" smtClean="0"/>
              <a:t>‹#›</a:t>
            </a:fld>
            <a:endParaRPr lang="en-US" dirty="0"/>
          </a:p>
        </p:txBody>
      </p:sp>
    </p:spTree>
    <p:extLst>
      <p:ext uri="{BB962C8B-B14F-4D97-AF65-F5344CB8AC3E}">
        <p14:creationId xmlns:p14="http://schemas.microsoft.com/office/powerpoint/2010/main" val="60597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B6083-6E30-488D-A082-7E82291D81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CE799F-9BCE-41C0-838C-B3137AD8B0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70BC1E-C229-41B7-B2C1-181BE22B3B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4F95FE-8AE0-43BA-91E1-7504716FAD4A}"/>
              </a:ext>
            </a:extLst>
          </p:cNvPr>
          <p:cNvSpPr>
            <a:spLocks noGrp="1"/>
          </p:cNvSpPr>
          <p:nvPr>
            <p:ph type="dt" sz="half" idx="10"/>
          </p:nvPr>
        </p:nvSpPr>
        <p:spPr/>
        <p:txBody>
          <a:bodyPr/>
          <a:lstStyle/>
          <a:p>
            <a:fld id="{F8BB973A-1F34-4B56-A272-ECBD203F3B8C}" type="datetimeFigureOut">
              <a:rPr lang="en-US" smtClean="0"/>
              <a:t>10/20/2022</a:t>
            </a:fld>
            <a:endParaRPr lang="en-US" dirty="0"/>
          </a:p>
        </p:txBody>
      </p:sp>
      <p:sp>
        <p:nvSpPr>
          <p:cNvPr id="6" name="Footer Placeholder 5">
            <a:extLst>
              <a:ext uri="{FF2B5EF4-FFF2-40B4-BE49-F238E27FC236}">
                <a16:creationId xmlns:a16="http://schemas.microsoft.com/office/drawing/2014/main" id="{A16E6D45-93FA-4CB7-9EEA-D8F0DC60CB5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5B8F69-1578-405E-BA45-878EE815209A}"/>
              </a:ext>
            </a:extLst>
          </p:cNvPr>
          <p:cNvSpPr>
            <a:spLocks noGrp="1"/>
          </p:cNvSpPr>
          <p:nvPr>
            <p:ph type="sldNum" sz="quarter" idx="12"/>
          </p:nvPr>
        </p:nvSpPr>
        <p:spPr/>
        <p:txBody>
          <a:bodyPr/>
          <a:lstStyle/>
          <a:p>
            <a:fld id="{F04A8E62-A5F2-49B8-9841-5B6F746008FA}" type="slidenum">
              <a:rPr lang="en-US" smtClean="0"/>
              <a:t>‹#›</a:t>
            </a:fld>
            <a:endParaRPr lang="en-US" dirty="0"/>
          </a:p>
        </p:txBody>
      </p:sp>
    </p:spTree>
    <p:extLst>
      <p:ext uri="{BB962C8B-B14F-4D97-AF65-F5344CB8AC3E}">
        <p14:creationId xmlns:p14="http://schemas.microsoft.com/office/powerpoint/2010/main" val="36054160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87DA9-EE32-4696-8122-CEEA98729E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F59609-2917-488F-97C9-13A82AA90C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F99DB6-359F-4BED-80F0-B9583AB0E7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CAD869-E555-4411-AD2F-DE7EBAD4A8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2E6E28-919D-4F6A-8C3B-D0F9526A7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C901B8-C931-4BF7-B02F-D975DCB6568A}"/>
              </a:ext>
            </a:extLst>
          </p:cNvPr>
          <p:cNvSpPr>
            <a:spLocks noGrp="1"/>
          </p:cNvSpPr>
          <p:nvPr>
            <p:ph type="dt" sz="half" idx="10"/>
          </p:nvPr>
        </p:nvSpPr>
        <p:spPr/>
        <p:txBody>
          <a:bodyPr/>
          <a:lstStyle/>
          <a:p>
            <a:fld id="{F8BB973A-1F34-4B56-A272-ECBD203F3B8C}" type="datetimeFigureOut">
              <a:rPr lang="en-US" smtClean="0"/>
              <a:t>10/20/2022</a:t>
            </a:fld>
            <a:endParaRPr lang="en-US" dirty="0"/>
          </a:p>
        </p:txBody>
      </p:sp>
      <p:sp>
        <p:nvSpPr>
          <p:cNvPr id="8" name="Footer Placeholder 7">
            <a:extLst>
              <a:ext uri="{FF2B5EF4-FFF2-40B4-BE49-F238E27FC236}">
                <a16:creationId xmlns:a16="http://schemas.microsoft.com/office/drawing/2014/main" id="{F1316F3E-CDB2-42BF-8E1C-50BECB03CFA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82E837D-6FF8-4F28-BA2A-1CC8746C2C65}"/>
              </a:ext>
            </a:extLst>
          </p:cNvPr>
          <p:cNvSpPr>
            <a:spLocks noGrp="1"/>
          </p:cNvSpPr>
          <p:nvPr>
            <p:ph type="sldNum" sz="quarter" idx="12"/>
          </p:nvPr>
        </p:nvSpPr>
        <p:spPr/>
        <p:txBody>
          <a:bodyPr/>
          <a:lstStyle/>
          <a:p>
            <a:fld id="{F04A8E62-A5F2-49B8-9841-5B6F746008FA}" type="slidenum">
              <a:rPr lang="en-US" smtClean="0"/>
              <a:t>‹#›</a:t>
            </a:fld>
            <a:endParaRPr lang="en-US" dirty="0"/>
          </a:p>
        </p:txBody>
      </p:sp>
    </p:spTree>
    <p:extLst>
      <p:ext uri="{BB962C8B-B14F-4D97-AF65-F5344CB8AC3E}">
        <p14:creationId xmlns:p14="http://schemas.microsoft.com/office/powerpoint/2010/main" val="3978257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0473A-9B64-4B3A-B837-E24157DB72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1714EF-CF8C-4D63-89C0-F6F08437A11A}"/>
              </a:ext>
            </a:extLst>
          </p:cNvPr>
          <p:cNvSpPr>
            <a:spLocks noGrp="1"/>
          </p:cNvSpPr>
          <p:nvPr>
            <p:ph type="dt" sz="half" idx="10"/>
          </p:nvPr>
        </p:nvSpPr>
        <p:spPr/>
        <p:txBody>
          <a:bodyPr/>
          <a:lstStyle/>
          <a:p>
            <a:fld id="{F8BB973A-1F34-4B56-A272-ECBD203F3B8C}" type="datetimeFigureOut">
              <a:rPr lang="en-US" smtClean="0"/>
              <a:t>10/20/2022</a:t>
            </a:fld>
            <a:endParaRPr lang="en-US" dirty="0"/>
          </a:p>
        </p:txBody>
      </p:sp>
      <p:sp>
        <p:nvSpPr>
          <p:cNvPr id="4" name="Footer Placeholder 3">
            <a:extLst>
              <a:ext uri="{FF2B5EF4-FFF2-40B4-BE49-F238E27FC236}">
                <a16:creationId xmlns:a16="http://schemas.microsoft.com/office/drawing/2014/main" id="{DB07F802-B2E3-4F6A-B121-827338B86B2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4F92A3D-A6F3-46D0-A488-2F3A8F557720}"/>
              </a:ext>
            </a:extLst>
          </p:cNvPr>
          <p:cNvSpPr>
            <a:spLocks noGrp="1"/>
          </p:cNvSpPr>
          <p:nvPr>
            <p:ph type="sldNum" sz="quarter" idx="12"/>
          </p:nvPr>
        </p:nvSpPr>
        <p:spPr/>
        <p:txBody>
          <a:bodyPr/>
          <a:lstStyle/>
          <a:p>
            <a:fld id="{F04A8E62-A5F2-49B8-9841-5B6F746008FA}" type="slidenum">
              <a:rPr lang="en-US" smtClean="0"/>
              <a:t>‹#›</a:t>
            </a:fld>
            <a:endParaRPr lang="en-US" dirty="0"/>
          </a:p>
        </p:txBody>
      </p:sp>
    </p:spTree>
    <p:extLst>
      <p:ext uri="{BB962C8B-B14F-4D97-AF65-F5344CB8AC3E}">
        <p14:creationId xmlns:p14="http://schemas.microsoft.com/office/powerpoint/2010/main" val="4075478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094857-B91E-4D91-A6D4-897F9BBE28D0}"/>
              </a:ext>
            </a:extLst>
          </p:cNvPr>
          <p:cNvSpPr>
            <a:spLocks noGrp="1"/>
          </p:cNvSpPr>
          <p:nvPr>
            <p:ph type="dt" sz="half" idx="10"/>
          </p:nvPr>
        </p:nvSpPr>
        <p:spPr/>
        <p:txBody>
          <a:bodyPr/>
          <a:lstStyle/>
          <a:p>
            <a:fld id="{F8BB973A-1F34-4B56-A272-ECBD203F3B8C}" type="datetimeFigureOut">
              <a:rPr lang="en-US" smtClean="0"/>
              <a:t>10/20/2022</a:t>
            </a:fld>
            <a:endParaRPr lang="en-US" dirty="0"/>
          </a:p>
        </p:txBody>
      </p:sp>
      <p:sp>
        <p:nvSpPr>
          <p:cNvPr id="3" name="Footer Placeholder 2">
            <a:extLst>
              <a:ext uri="{FF2B5EF4-FFF2-40B4-BE49-F238E27FC236}">
                <a16:creationId xmlns:a16="http://schemas.microsoft.com/office/drawing/2014/main" id="{1A1925A7-86E4-4F01-AF3A-4256AAF0DD1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7C6C151-9C48-43EC-900D-899224B811A9}"/>
              </a:ext>
            </a:extLst>
          </p:cNvPr>
          <p:cNvSpPr>
            <a:spLocks noGrp="1"/>
          </p:cNvSpPr>
          <p:nvPr>
            <p:ph type="sldNum" sz="quarter" idx="12"/>
          </p:nvPr>
        </p:nvSpPr>
        <p:spPr/>
        <p:txBody>
          <a:bodyPr/>
          <a:lstStyle/>
          <a:p>
            <a:fld id="{F04A8E62-A5F2-49B8-9841-5B6F746008FA}" type="slidenum">
              <a:rPr lang="en-US" smtClean="0"/>
              <a:t>‹#›</a:t>
            </a:fld>
            <a:endParaRPr lang="en-US" dirty="0"/>
          </a:p>
        </p:txBody>
      </p:sp>
    </p:spTree>
    <p:extLst>
      <p:ext uri="{BB962C8B-B14F-4D97-AF65-F5344CB8AC3E}">
        <p14:creationId xmlns:p14="http://schemas.microsoft.com/office/powerpoint/2010/main" val="42176902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03BFD-F0DC-4C15-BEE6-002FA0A0F5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11A88B-0F39-46E1-B229-B9712F040A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028FCC-9E47-425C-8385-4792AB2C5C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D6F41D-B28F-4C53-BEE2-E4B98D2BF181}"/>
              </a:ext>
            </a:extLst>
          </p:cNvPr>
          <p:cNvSpPr>
            <a:spLocks noGrp="1"/>
          </p:cNvSpPr>
          <p:nvPr>
            <p:ph type="dt" sz="half" idx="10"/>
          </p:nvPr>
        </p:nvSpPr>
        <p:spPr/>
        <p:txBody>
          <a:bodyPr/>
          <a:lstStyle/>
          <a:p>
            <a:fld id="{F8BB973A-1F34-4B56-A272-ECBD203F3B8C}" type="datetimeFigureOut">
              <a:rPr lang="en-US" smtClean="0"/>
              <a:t>10/20/2022</a:t>
            </a:fld>
            <a:endParaRPr lang="en-US" dirty="0"/>
          </a:p>
        </p:txBody>
      </p:sp>
      <p:sp>
        <p:nvSpPr>
          <p:cNvPr id="6" name="Footer Placeholder 5">
            <a:extLst>
              <a:ext uri="{FF2B5EF4-FFF2-40B4-BE49-F238E27FC236}">
                <a16:creationId xmlns:a16="http://schemas.microsoft.com/office/drawing/2014/main" id="{601EE315-1B39-4994-B22B-AD5EE3837F4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09E7BA7-1E8D-4959-8477-3B009062E04D}"/>
              </a:ext>
            </a:extLst>
          </p:cNvPr>
          <p:cNvSpPr>
            <a:spLocks noGrp="1"/>
          </p:cNvSpPr>
          <p:nvPr>
            <p:ph type="sldNum" sz="quarter" idx="12"/>
          </p:nvPr>
        </p:nvSpPr>
        <p:spPr/>
        <p:txBody>
          <a:bodyPr/>
          <a:lstStyle/>
          <a:p>
            <a:fld id="{F04A8E62-A5F2-49B8-9841-5B6F746008FA}" type="slidenum">
              <a:rPr lang="en-US" smtClean="0"/>
              <a:t>‹#›</a:t>
            </a:fld>
            <a:endParaRPr lang="en-US" dirty="0"/>
          </a:p>
        </p:txBody>
      </p:sp>
    </p:spTree>
    <p:extLst>
      <p:ext uri="{BB962C8B-B14F-4D97-AF65-F5344CB8AC3E}">
        <p14:creationId xmlns:p14="http://schemas.microsoft.com/office/powerpoint/2010/main" val="38303028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AE612-312F-4BC2-918E-604EAAC82F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043234-8B14-4352-AAD2-D060722753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7B3EFE0-8711-4BA3-9434-41BA97C89D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8E46B3-E7B1-4B5D-A9A5-EED1FA984ABF}"/>
              </a:ext>
            </a:extLst>
          </p:cNvPr>
          <p:cNvSpPr>
            <a:spLocks noGrp="1"/>
          </p:cNvSpPr>
          <p:nvPr>
            <p:ph type="dt" sz="half" idx="10"/>
          </p:nvPr>
        </p:nvSpPr>
        <p:spPr/>
        <p:txBody>
          <a:bodyPr/>
          <a:lstStyle/>
          <a:p>
            <a:fld id="{F8BB973A-1F34-4B56-A272-ECBD203F3B8C}" type="datetimeFigureOut">
              <a:rPr lang="en-US" smtClean="0"/>
              <a:t>10/20/2022</a:t>
            </a:fld>
            <a:endParaRPr lang="en-US" dirty="0"/>
          </a:p>
        </p:txBody>
      </p:sp>
      <p:sp>
        <p:nvSpPr>
          <p:cNvPr id="6" name="Footer Placeholder 5">
            <a:extLst>
              <a:ext uri="{FF2B5EF4-FFF2-40B4-BE49-F238E27FC236}">
                <a16:creationId xmlns:a16="http://schemas.microsoft.com/office/drawing/2014/main" id="{DF0694F1-4073-429E-8A08-6561BD6CB4D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51D0FA-F294-4792-AB06-DD24A8D079B7}"/>
              </a:ext>
            </a:extLst>
          </p:cNvPr>
          <p:cNvSpPr>
            <a:spLocks noGrp="1"/>
          </p:cNvSpPr>
          <p:nvPr>
            <p:ph type="sldNum" sz="quarter" idx="12"/>
          </p:nvPr>
        </p:nvSpPr>
        <p:spPr/>
        <p:txBody>
          <a:bodyPr/>
          <a:lstStyle/>
          <a:p>
            <a:fld id="{F04A8E62-A5F2-49B8-9841-5B6F746008FA}" type="slidenum">
              <a:rPr lang="en-US" smtClean="0"/>
              <a:t>‹#›</a:t>
            </a:fld>
            <a:endParaRPr lang="en-US" dirty="0"/>
          </a:p>
        </p:txBody>
      </p:sp>
    </p:spTree>
    <p:extLst>
      <p:ext uri="{BB962C8B-B14F-4D97-AF65-F5344CB8AC3E}">
        <p14:creationId xmlns:p14="http://schemas.microsoft.com/office/powerpoint/2010/main" val="104101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D17F28-ED27-44B1-9086-4818AF2828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7FB94-15D7-440C-9BA7-5BC1C6B98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FCCD49-B4FB-40AC-BD7F-10B4F56120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B973A-1F34-4B56-A272-ECBD203F3B8C}" type="datetimeFigureOut">
              <a:rPr lang="en-US" smtClean="0"/>
              <a:t>10/20/2022</a:t>
            </a:fld>
            <a:endParaRPr lang="en-US" dirty="0"/>
          </a:p>
        </p:txBody>
      </p:sp>
      <p:sp>
        <p:nvSpPr>
          <p:cNvPr id="5" name="Footer Placeholder 4">
            <a:extLst>
              <a:ext uri="{FF2B5EF4-FFF2-40B4-BE49-F238E27FC236}">
                <a16:creationId xmlns:a16="http://schemas.microsoft.com/office/drawing/2014/main" id="{ECE58188-BF9F-4779-A807-D58D6BE6BD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A74E065-04E8-4E7F-A187-964F977C73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4A8E62-A5F2-49B8-9841-5B6F746008FA}" type="slidenum">
              <a:rPr lang="en-US" smtClean="0"/>
              <a:t>‹#›</a:t>
            </a:fld>
            <a:endParaRPr lang="en-US" dirty="0"/>
          </a:p>
        </p:txBody>
      </p:sp>
    </p:spTree>
    <p:extLst>
      <p:ext uri="{BB962C8B-B14F-4D97-AF65-F5344CB8AC3E}">
        <p14:creationId xmlns:p14="http://schemas.microsoft.com/office/powerpoint/2010/main" val="2765925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ungei.org/publication/solidarity-circl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gi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slide" Target="slide10.xml"/><Relationship Id="rId7" Type="http://schemas.openxmlformats.org/officeDocument/2006/relationships/slide" Target="slide30.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27.xml"/><Relationship Id="rId4" Type="http://schemas.openxmlformats.org/officeDocument/2006/relationships/slide" Target="slide23.xm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hyperlink" Target="https://www.genderplussummit.net/s/Agenda_GenderPlusSummit2022_Days1and2_PUBLIC_72122.pdf" TargetMode="External"/><Relationship Id="rId7" Type="http://schemas.openxmlformats.org/officeDocument/2006/relationships/image" Target="../media/image13.png"/><Relationship Id="rId2" Type="http://schemas.openxmlformats.org/officeDocument/2006/relationships/hyperlink" Target="http://www.genderplussummit.net/" TargetMode="External"/><Relationship Id="rId1" Type="http://schemas.openxmlformats.org/officeDocument/2006/relationships/slideLayout" Target="../slideLayouts/slideLayout2.xml"/><Relationship Id="rId6" Type="http://schemas.openxmlformats.org/officeDocument/2006/relationships/hyperlink" Target="https://youtu.be/A4mRfxCiLLY" TargetMode="External"/><Relationship Id="rId5" Type="http://schemas.openxmlformats.org/officeDocument/2006/relationships/hyperlink" Target="https://www.genderplussummit.net/2022-gender-plus-summit" TargetMode="External"/><Relationship Id="rId4" Type="http://schemas.openxmlformats.org/officeDocument/2006/relationships/hyperlink" Target="https://www.genderplussummit.net/s/Day3Agenda_GPS2022_72622_English-6jd8.pdf" TargetMode="External"/><Relationship Id="rId9"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hyperlink" Target="https://aisha.ps/en" TargetMode="External"/><Relationship Id="rId13" Type="http://schemas.openxmlformats.org/officeDocument/2006/relationships/hyperlink" Target="https://www.care-international.org/" TargetMode="External"/><Relationship Id="rId18" Type="http://schemas.openxmlformats.org/officeDocument/2006/relationships/hyperlink" Target="https://encompassworld.com/" TargetMode="External"/><Relationship Id="rId26" Type="http://schemas.openxmlformats.org/officeDocument/2006/relationships/hyperlink" Target="https://healthkeepersnetwork.org/" TargetMode="External"/><Relationship Id="rId3" Type="http://schemas.openxmlformats.org/officeDocument/2006/relationships/image" Target="../media/image2.gif"/><Relationship Id="rId21" Type="http://schemas.openxmlformats.org/officeDocument/2006/relationships/hyperlink" Target="https://gallaudet.edu/" TargetMode="External"/><Relationship Id="rId7" Type="http://schemas.openxmlformats.org/officeDocument/2006/relationships/hyperlink" Target="https://ahnigeria.org/" TargetMode="External"/><Relationship Id="rId12" Type="http://schemas.openxmlformats.org/officeDocument/2006/relationships/hyperlink" Target="https://banyanglobal.com/resource/usaid-womens-economic-empowerment-community-of-practice-first-tier-members/" TargetMode="External"/><Relationship Id="rId17" Type="http://schemas.openxmlformats.org/officeDocument/2006/relationships/hyperlink" Target="https://www.chemonics.com/" TargetMode="External"/><Relationship Id="rId25" Type="http://schemas.openxmlformats.org/officeDocument/2006/relationships/hyperlink" Target="https://greeneworks.com/" TargetMode="External"/><Relationship Id="rId2" Type="http://schemas.openxmlformats.org/officeDocument/2006/relationships/notesSlide" Target="../notesSlides/notesSlide11.xml"/><Relationship Id="rId16" Type="http://schemas.openxmlformats.org/officeDocument/2006/relationships/hyperlink" Target="https://www.cipe.org/" TargetMode="External"/><Relationship Id="rId20" Type="http://schemas.openxmlformats.org/officeDocument/2006/relationships/hyperlink" Target="https://www.foodpanda.com/" TargetMode="External"/><Relationship Id="rId1" Type="http://schemas.openxmlformats.org/officeDocument/2006/relationships/slideLayout" Target="../slideLayouts/slideLayout2.xml"/><Relationship Id="rId6" Type="http://schemas.openxmlformats.org/officeDocument/2006/relationships/hyperlink" Target="https://www.acdivoca.org/" TargetMode="External"/><Relationship Id="rId11" Type="http://schemas.openxmlformats.org/officeDocument/2006/relationships/hyperlink" Target="https://www.bancopopular.com.co/wps/portal/bancopopular/inicio/" TargetMode="External"/><Relationship Id="rId24" Type="http://schemas.openxmlformats.org/officeDocument/2006/relationships/hyperlink" Target="https://www.gravis.org.in/" TargetMode="External"/><Relationship Id="rId5" Type="http://schemas.openxmlformats.org/officeDocument/2006/relationships/hyperlink" Target="https://www.abtassociates.com/" TargetMode="External"/><Relationship Id="rId15" Type="http://schemas.openxmlformats.org/officeDocument/2006/relationships/hyperlink" Target="https://www.facebook.com/casugafarm/" TargetMode="External"/><Relationship Id="rId23" Type="http://schemas.openxmlformats.org/officeDocument/2006/relationships/hyperlink" Target="https://grameenfoundation.org/" TargetMode="External"/><Relationship Id="rId28" Type="http://schemas.openxmlformats.org/officeDocument/2006/relationships/hyperlink" Target="https://www.helpage.org/" TargetMode="External"/><Relationship Id="rId10" Type="http://schemas.openxmlformats.org/officeDocument/2006/relationships/hyperlink" Target="https://madretierra.org.ar/" TargetMode="External"/><Relationship Id="rId19" Type="http://schemas.openxmlformats.org/officeDocument/2006/relationships/hyperlink" Target="https://www.fhi360.org/" TargetMode="External"/><Relationship Id="rId4" Type="http://schemas.openxmlformats.org/officeDocument/2006/relationships/image" Target="../media/image3.png"/><Relationship Id="rId9" Type="http://schemas.openxmlformats.org/officeDocument/2006/relationships/hyperlink" Target="https://www.americanbar.org/advocacy/rule_of_law/" TargetMode="External"/><Relationship Id="rId14" Type="http://schemas.openxmlformats.org/officeDocument/2006/relationships/hyperlink" Target="https://www.careerme.lk/" TargetMode="External"/><Relationship Id="rId22" Type="http://schemas.openxmlformats.org/officeDocument/2006/relationships/hyperlink" Target="https://globalcommunities.org/our-work/sustainable-development/economic-opportunity/" TargetMode="External"/><Relationship Id="rId27" Type="http://schemas.openxmlformats.org/officeDocument/2006/relationships/hyperlink" Target="https://www.helem.net/"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iesc.org/" TargetMode="External"/><Relationship Id="rId13" Type="http://schemas.openxmlformats.org/officeDocument/2006/relationships/hyperlink" Target="https://www.mehsog.org/" TargetMode="External"/><Relationship Id="rId18" Type="http://schemas.openxmlformats.org/officeDocument/2006/relationships/hyperlink" Target="https://networkofwomenwithdisabilities.org/about/" TargetMode="External"/><Relationship Id="rId26" Type="http://schemas.openxmlformats.org/officeDocument/2006/relationships/hyperlink" Target="https://raisingvoices.org/" TargetMode="External"/><Relationship Id="rId3" Type="http://schemas.openxmlformats.org/officeDocument/2006/relationships/image" Target="../media/image2.gif"/><Relationship Id="rId21" Type="http://schemas.openxmlformats.org/officeDocument/2006/relationships/hyperlink" Target="https://plan-international.org/" TargetMode="External"/><Relationship Id="rId7" Type="http://schemas.openxmlformats.org/officeDocument/2006/relationships/hyperlink" Target="https://www.kinghusseinfoundation.org/en/EntityPage/Institute%20for%20Family%20Health/2" TargetMode="External"/><Relationship Id="rId12" Type="http://schemas.openxmlformats.org/officeDocument/2006/relationships/hyperlink" Target="https://menengage.org/" TargetMode="External"/><Relationship Id="rId17" Type="http://schemas.openxmlformats.org/officeDocument/2006/relationships/hyperlink" Target="http://www.nana-ng.org/" TargetMode="External"/><Relationship Id="rId25" Type="http://schemas.openxmlformats.org/officeDocument/2006/relationships/hyperlink" Target="https://ke.linkedin.com/in/q-initiative-eldoret-aa077a123" TargetMode="External"/><Relationship Id="rId2" Type="http://schemas.openxmlformats.org/officeDocument/2006/relationships/notesSlide" Target="../notesSlides/notesSlide12.xml"/><Relationship Id="rId16" Type="http://schemas.openxmlformats.org/officeDocument/2006/relationships/hyperlink" Target="https://www.instagram.com/mon_bamboo/?hl=en" TargetMode="External"/><Relationship Id="rId20" Type="http://schemas.openxmlformats.org/officeDocument/2006/relationships/hyperlink" Target="https://www.pepsico.com/" TargetMode="External"/><Relationship Id="rId1" Type="http://schemas.openxmlformats.org/officeDocument/2006/relationships/slideLayout" Target="../slideLayouts/slideLayout2.xml"/><Relationship Id="rId6" Type="http://schemas.openxmlformats.org/officeDocument/2006/relationships/hyperlink" Target="https://www.fscindigenousfoundation.org/ipard/" TargetMode="External"/><Relationship Id="rId11" Type="http://schemas.openxmlformats.org/officeDocument/2006/relationships/hyperlink" Target="https://marketshareassociates.com/" TargetMode="External"/><Relationship Id="rId24" Type="http://schemas.openxmlformats.org/officeDocument/2006/relationships/hyperlink" Target="https://pardvietnam.com/en/home-1/" TargetMode="External"/><Relationship Id="rId5" Type="http://schemas.openxmlformats.org/officeDocument/2006/relationships/hyperlink" Target="https://www.icrw.org/icrw-asia/" TargetMode="External"/><Relationship Id="rId15" Type="http://schemas.openxmlformats.org/officeDocument/2006/relationships/hyperlink" Target="https://www.mbertoni.org.py/" TargetMode="External"/><Relationship Id="rId23" Type="http://schemas.openxmlformats.org/officeDocument/2006/relationships/hyperlink" Target="https://projectconcernindia.org/" TargetMode="External"/><Relationship Id="rId10" Type="http://schemas.openxmlformats.org/officeDocument/2006/relationships/hyperlink" Target="https://kwcakenya.com/" TargetMode="External"/><Relationship Id="rId19" Type="http://schemas.openxmlformats.org/officeDocument/2006/relationships/hyperlink" Target="https://www.facebook.com/groups/115108758638038/" TargetMode="External"/><Relationship Id="rId4" Type="http://schemas.openxmlformats.org/officeDocument/2006/relationships/image" Target="../media/image3.png"/><Relationship Id="rId9" Type="http://schemas.openxmlformats.org/officeDocument/2006/relationships/hyperlink" Target="https://www.jhpiego.org/" TargetMode="External"/><Relationship Id="rId14" Type="http://schemas.openxmlformats.org/officeDocument/2006/relationships/hyperlink" Target="https://www.mercycorps.org/" TargetMode="External"/><Relationship Id="rId22" Type="http://schemas.openxmlformats.org/officeDocument/2006/relationships/hyperlink" Target="https://www.facebook.com/pages/category/Cause/Plataforma-25-de-Noviembre-1036274586405317/"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sightsavers.org/" TargetMode="External"/><Relationship Id="rId13" Type="http://schemas.openxmlformats.org/officeDocument/2006/relationships/hyperlink" Target="https://www.usaid.gov/" TargetMode="External"/><Relationship Id="rId18" Type="http://schemas.openxmlformats.org/officeDocument/2006/relationships/hyperlink" Target="https://www.womenforwomen.org/" TargetMode="External"/><Relationship Id="rId3" Type="http://schemas.openxmlformats.org/officeDocument/2006/relationships/hyperlink" Target="https://risingflame.org/" TargetMode="External"/><Relationship Id="rId7" Type="http://schemas.openxmlformats.org/officeDocument/2006/relationships/hyperlink" Target="https://actionaid.org.au/programs/shifting-the-power-coalition-2/" TargetMode="External"/><Relationship Id="rId12" Type="http://schemas.openxmlformats.org/officeDocument/2006/relationships/hyperlink" Target="https://ughe.org/" TargetMode="External"/><Relationship Id="rId17" Type="http://schemas.openxmlformats.org/officeDocument/2006/relationships/image" Target="../media/image3.png"/><Relationship Id="rId2" Type="http://schemas.openxmlformats.org/officeDocument/2006/relationships/notesSlide" Target="../notesSlides/notesSlide13.xml"/><Relationship Id="rId16" Type="http://schemas.openxmlformats.org/officeDocument/2006/relationships/image" Target="../media/image2.gif"/><Relationship Id="rId20" Type="http://schemas.openxmlformats.org/officeDocument/2006/relationships/hyperlink" Target="https://www.wddfbdonline.org/" TargetMode="External"/><Relationship Id="rId1" Type="http://schemas.openxmlformats.org/officeDocument/2006/relationships/slideLayout" Target="../slideLayouts/slideLayout2.xml"/><Relationship Id="rId6" Type="http://schemas.openxmlformats.org/officeDocument/2006/relationships/hyperlink" Target="http://www.savethechildren.org/" TargetMode="External"/><Relationship Id="rId11" Type="http://schemas.openxmlformats.org/officeDocument/2006/relationships/hyperlink" Target="https://www.ungei.org/" TargetMode="External"/><Relationship Id="rId5" Type="http://schemas.openxmlformats.org/officeDocument/2006/relationships/hyperlink" Target="https://rubrwanda.org/" TargetMode="External"/><Relationship Id="rId15" Type="http://schemas.openxmlformats.org/officeDocument/2006/relationships/hyperlink" Target="https://www.womenagainstrape.org.bw/" TargetMode="External"/><Relationship Id="rId10" Type="http://schemas.openxmlformats.org/officeDocument/2006/relationships/hyperlink" Target="https://asiafoundation.org/" TargetMode="External"/><Relationship Id="rId19" Type="http://schemas.openxmlformats.org/officeDocument/2006/relationships/hyperlink" Target="https://www.winsl.net/" TargetMode="External"/><Relationship Id="rId4" Type="http://schemas.openxmlformats.org/officeDocument/2006/relationships/hyperlink" Target="http://www.rogss.org/" TargetMode="External"/><Relationship Id="rId9" Type="http://schemas.openxmlformats.org/officeDocument/2006/relationships/hyperlink" Target="https://genderjustice.org.za/" TargetMode="External"/><Relationship Id="rId14" Type="http://schemas.openxmlformats.org/officeDocument/2006/relationships/hyperlink" Target="https://www.facebook.com/VoDInitiativ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mailto:GESSI@fhi360.org"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8" Type="http://schemas.openxmlformats.org/officeDocument/2006/relationships/hyperlink" Target="https://usaidlearninglab.org/resources/locally-led-development-spectrum-and-checklist-tool" TargetMode="External"/><Relationship Id="rId13" Type="http://schemas.openxmlformats.org/officeDocument/2006/relationships/hyperlink" Target="https://data2x.org/" TargetMode="External"/><Relationship Id="rId18" Type="http://schemas.openxmlformats.org/officeDocument/2006/relationships/image" Target="../media/image5.png"/><Relationship Id="rId3" Type="http://schemas.openxmlformats.org/officeDocument/2006/relationships/hyperlink" Target="http://gender.careinternationalwikis.org/_media/care_gender_marker_guidance_english.pdf" TargetMode="External"/><Relationship Id="rId7" Type="http://schemas.openxmlformats.org/officeDocument/2006/relationships/hyperlink" Target="https://www.usaid.gov/npi" TargetMode="External"/><Relationship Id="rId12" Type="http://schemas.openxmlformats.org/officeDocument/2006/relationships/hyperlink" Target="https://www.equalmeasures2030.org/data-hub/" TargetMode="External"/><Relationship Id="rId17" Type="http://schemas.openxmlformats.org/officeDocument/2006/relationships/image" Target="../media/image3.png"/><Relationship Id="rId2" Type="http://schemas.openxmlformats.org/officeDocument/2006/relationships/hyperlink" Target="https://www.fhi360.org/news/fhi-360s-8-guiding-principles-gender-equality-and-social-inclusion" TargetMode="External"/><Relationship Id="rId16"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hyperlink" Target="https://www.usaid.gov/LGBTQI" TargetMode="External"/><Relationship Id="rId11" Type="http://schemas.openxmlformats.org/officeDocument/2006/relationships/hyperlink" Target="https://www.cdacollaborative.org/cdaproject/the-listening-project/" TargetMode="External"/><Relationship Id="rId5" Type="http://schemas.openxmlformats.org/officeDocument/2006/relationships/hyperlink" Target="https://www.planusa.org/blog/introducing-the-gender-transformative-marker/" TargetMode="External"/><Relationship Id="rId15" Type="http://schemas.openxmlformats.org/officeDocument/2006/relationships/hyperlink" Target="https://med.stanford.edu/gender-equality.html" TargetMode="External"/><Relationship Id="rId10" Type="http://schemas.openxmlformats.org/officeDocument/2006/relationships/hyperlink" Target="https://chemonics.com/resource/guide-monitoring-and-evaluation-strategies-for-disability-inclusion-in-international-development/" TargetMode="External"/><Relationship Id="rId4" Type="http://schemas.openxmlformats.org/officeDocument/2006/relationships/hyperlink" Target="https://www.planusa.org/blog/the-equality-accelerator-funding-girl-led-organizations/" TargetMode="External"/><Relationship Id="rId9" Type="http://schemas.openxmlformats.org/officeDocument/2006/relationships/hyperlink" Target="https://www.youtube.com/watch?v=qsk8SBpVG1Y" TargetMode="External"/><Relationship Id="rId14" Type="http://schemas.openxmlformats.org/officeDocument/2006/relationships/hyperlink" Target="https://www.miusa.org/resource/tipsheet/budgeting"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bl.worldbank.org/en/reports" TargetMode="External"/><Relationship Id="rId3" Type="http://schemas.openxmlformats.org/officeDocument/2006/relationships/image" Target="../media/image2.gif"/><Relationship Id="rId7" Type="http://schemas.openxmlformats.org/officeDocument/2006/relationships/hyperlink" Target="https://www.weforum.org/reports/global-gender-gap-report-2022/"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s://marketshareassociates.com/how-private-sector-measures-roi/" TargetMode="External"/><Relationship Id="rId5" Type="http://schemas.openxmlformats.org/officeDocument/2006/relationships/hyperlink" Target="https://genderandenvironment.org/toolkit-to-address-gender-based-violence-in-agriculture-and-market-systems-development/" TargetMode="External"/><Relationship Id="rId10" Type="http://schemas.openxmlformats.org/officeDocument/2006/relationships/hyperlink" Target="https://www.sewa.org/publications/" TargetMode="External"/><Relationship Id="rId4" Type="http://schemas.openxmlformats.org/officeDocument/2006/relationships/image" Target="../media/image3.png"/><Relationship Id="rId9" Type="http://schemas.openxmlformats.org/officeDocument/2006/relationships/hyperlink" Target="https://banyanglobal.com/resource/usaid-womens-economic-empowerment-community-of-practice-first-tier-members/"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iglyo.com/ie-2022/" TargetMode="External"/><Relationship Id="rId3" Type="http://schemas.openxmlformats.org/officeDocument/2006/relationships/image" Target="../media/image7.jpeg"/><Relationship Id="rId7" Type="http://schemas.openxmlformats.org/officeDocument/2006/relationships/hyperlink" Target="https://www.usaid.gov/LGBTQI/research/documents/integrating-lgbtqi-considerations-education-programmi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ungei.org/publication/solidarity-circle" TargetMode="External"/><Relationship Id="rId11" Type="http://schemas.openxmlformats.org/officeDocument/2006/relationships/hyperlink" Target="https://www.ungei.org/publication/applying-whole-school-approach-prevent-SRGBV-lessons-from-Zimbabwe" TargetMode="External"/><Relationship Id="rId5" Type="http://schemas.openxmlformats.org/officeDocument/2006/relationships/image" Target="../media/image3.png"/><Relationship Id="rId10" Type="http://schemas.openxmlformats.org/officeDocument/2006/relationships/hyperlink" Target="https://www.ungei.org/publication/whole-school-approach-prevent-school-related-gender-based-violence-1" TargetMode="External"/><Relationship Id="rId4" Type="http://schemas.openxmlformats.org/officeDocument/2006/relationships/image" Target="../media/image2.gif"/><Relationship Id="rId9" Type="http://schemas.openxmlformats.org/officeDocument/2006/relationships/hyperlink" Target="https://www.edu-links.org/online-learning-modules#lgbtqi"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hyperlink" Target="https://risingflame.org/project/neglected-and-forgotten-women-with-disabilities-during-covid-crisis-in-india/" TargetMode="External"/><Relationship Id="rId7" Type="http://schemas.openxmlformats.org/officeDocument/2006/relationships/image" Target="../media/image8.jpeg"/><Relationship Id="rId2" Type="http://schemas.openxmlformats.org/officeDocument/2006/relationships/hyperlink" Target="https://risingflame.org/wp-content/uploads/2022/02/Shadows-to-Centre-Final.pdf" TargetMode="External"/><Relationship Id="rId1" Type="http://schemas.openxmlformats.org/officeDocument/2006/relationships/slideLayout" Target="../slideLayouts/slideLayout2.xml"/><Relationship Id="rId6" Type="http://schemas.openxmlformats.org/officeDocument/2006/relationships/hyperlink" Target="https://www.intrahealth.org/news/new-approach-helps-nursing-and-midwifery-schools-mali-improve-curricula-and-achieve" TargetMode="External"/><Relationship Id="rId5" Type="http://schemas.openxmlformats.org/officeDocument/2006/relationships/hyperlink" Target="https://actionaid.org.au/wp-content/uploads/2018/08/Shifting-the-Power-Coalition-Brochure_2020.pdf" TargetMode="External"/><Relationship Id="rId4" Type="http://schemas.openxmlformats.org/officeDocument/2006/relationships/hyperlink" Target="https://cewhin.com/publications/" TargetMode="Externa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hyperlink" Target="https://www.academia.edu/36570268/_Edited_Volume_Citizenship_Politics_Difference_Perspectives_from_Sub_Saharan_Signed_Language_Communities" TargetMode="External"/><Relationship Id="rId3" Type="http://schemas.openxmlformats.org/officeDocument/2006/relationships/image" Target="../media/image2.gif"/><Relationship Id="rId7" Type="http://schemas.openxmlformats.org/officeDocument/2006/relationships/hyperlink" Target="https://www.academia.edu/36570256/Deaf_to_the_Marrow_Deaf_Social_Organizing_and_Active_Citizenship_in_Vi%E1%BB%87t_Nam"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https://www.gravis.org.in/index.php/resources/publications" TargetMode="External"/><Relationship Id="rId5" Type="http://schemas.openxmlformats.org/officeDocument/2006/relationships/hyperlink" Target="https://www.cdacollaborative.org/cdaproject/the-listening-project/" TargetMode="External"/><Relationship Id="rId4" Type="http://schemas.openxmlformats.org/officeDocument/2006/relationships/image" Target="../media/image3.png"/><Relationship Id="rId9" Type="http://schemas.openxmlformats.org/officeDocument/2006/relationships/hyperlink" Target="https://gblocalisation.ifrc.org/wp-content/uploads/2019/09/PacificCaseStudy2019.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s://genderandenvironment.org/toolkit-to-address-gender-based-violence-in-agriculture-and-market-systems-development/" TargetMode="External"/><Relationship Id="rId7" Type="http://schemas.openxmlformats.org/officeDocument/2006/relationships/hyperlink" Target="http://www.nana-ng.org/publication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ungei.org/publication/whole-school-approach-prevent-school-related-gender-based-violence-1" TargetMode="External"/><Relationship Id="rId5" Type="http://schemas.openxmlformats.org/officeDocument/2006/relationships/hyperlink" Target="Elimination%20Of%20Violence%20Against%20Women%20and%20Girls%20&#8211;%20The%20Role%20Of%20Religious%20Leaders" TargetMode="External"/><Relationship Id="rId10" Type="http://schemas.openxmlformats.org/officeDocument/2006/relationships/image" Target="../media/image3.png"/><Relationship Id="rId4" Type="http://schemas.openxmlformats.org/officeDocument/2006/relationships/hyperlink" Target="https://cewhin.com/publications/womens-human-rights-traditional-cultural-beliefs-and-tenets-in-nigeria/" TargetMode="External"/><Relationship Id="rId9"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F7D7B8D-EF99-4CA1-AB1E-4C0C04740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2917370"/>
            <a:ext cx="12191999" cy="3940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63AD8FA-3DA7-4287-8D67-A0C5B5EB3544}"/>
              </a:ext>
            </a:extLst>
          </p:cNvPr>
          <p:cNvSpPr>
            <a:spLocks noGrp="1"/>
          </p:cNvSpPr>
          <p:nvPr>
            <p:ph type="ctrTitle"/>
          </p:nvPr>
        </p:nvSpPr>
        <p:spPr>
          <a:xfrm>
            <a:off x="1356190" y="4559523"/>
            <a:ext cx="9287838" cy="1236440"/>
          </a:xfrm>
          <a:noFill/>
        </p:spPr>
        <p:txBody>
          <a:bodyPr>
            <a:normAutofit fontScale="90000"/>
          </a:bodyPr>
          <a:lstStyle/>
          <a:p>
            <a:r>
              <a:rPr lang="en-US" sz="4700" b="1" dirty="0">
                <a:solidFill>
                  <a:srgbClr val="F9731C"/>
                </a:solidFill>
                <a:latin typeface="Sans serif"/>
              </a:rPr>
              <a:t>Tools, Resources and Recommendations</a:t>
            </a:r>
          </a:p>
        </p:txBody>
      </p:sp>
      <p:pic>
        <p:nvPicPr>
          <p:cNvPr id="6" name="Picture 5" descr="Diagram, website&#10;&#10;Description automatically generated">
            <a:extLst>
              <a:ext uri="{FF2B5EF4-FFF2-40B4-BE49-F238E27FC236}">
                <a16:creationId xmlns:a16="http://schemas.microsoft.com/office/drawing/2014/main" id="{9E25CAEE-E22F-421D-9BE3-358C2A98DFC5}"/>
              </a:ext>
            </a:extLst>
          </p:cNvPr>
          <p:cNvPicPr>
            <a:picLocks noChangeAspect="1"/>
          </p:cNvPicPr>
          <p:nvPr/>
        </p:nvPicPr>
        <p:blipFill rotWithShape="1">
          <a:blip r:embed="rId3"/>
          <a:srcRect r="66"/>
          <a:stretch/>
        </p:blipFill>
        <p:spPr>
          <a:xfrm>
            <a:off x="20" y="1"/>
            <a:ext cx="12191979" cy="4239482"/>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44451AE1-48A5-4E06-AF0F-D188020644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51920" y="6190939"/>
            <a:ext cx="586891" cy="561262"/>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EC77E1D3-2507-45A4-B034-693171DADE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3746" y="6213905"/>
            <a:ext cx="1205783" cy="538296"/>
          </a:xfrm>
          <a:prstGeom prst="rect">
            <a:avLst/>
          </a:prstGeom>
        </p:spPr>
      </p:pic>
      <p:sp>
        <p:nvSpPr>
          <p:cNvPr id="3" name="Flowchart: Terminator 2">
            <a:extLst>
              <a:ext uri="{FF2B5EF4-FFF2-40B4-BE49-F238E27FC236}">
                <a16:creationId xmlns:a16="http://schemas.microsoft.com/office/drawing/2014/main" id="{1CE7EA5C-E377-333F-E7B4-28CC8647F91E}"/>
              </a:ext>
            </a:extLst>
          </p:cNvPr>
          <p:cNvSpPr/>
          <p:nvPr/>
        </p:nvSpPr>
        <p:spPr>
          <a:xfrm>
            <a:off x="9172277" y="2119742"/>
            <a:ext cx="2516620" cy="691830"/>
          </a:xfrm>
          <a:prstGeom prst="flowChartTermina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June 6-7 &amp; </a:t>
            </a:r>
            <a:br>
              <a:rPr lang="en-US" sz="2400" b="1" dirty="0"/>
            </a:br>
            <a:r>
              <a:rPr lang="en-US" sz="2400" b="1" dirty="0"/>
              <a:t>July 26, 2022</a:t>
            </a:r>
          </a:p>
        </p:txBody>
      </p:sp>
    </p:spTree>
    <p:extLst>
      <p:ext uri="{BB962C8B-B14F-4D97-AF65-F5344CB8AC3E}">
        <p14:creationId xmlns:p14="http://schemas.microsoft.com/office/powerpoint/2010/main" val="18891851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person, person, outdoor&#10;&#10;Description automatically generated">
            <a:extLst>
              <a:ext uri="{FF2B5EF4-FFF2-40B4-BE49-F238E27FC236}">
                <a16:creationId xmlns:a16="http://schemas.microsoft.com/office/drawing/2014/main" id="{4A90503C-703D-4526-C00A-887F5EFC1BF9}"/>
              </a:ext>
            </a:extLst>
          </p:cNvPr>
          <p:cNvPicPr>
            <a:picLocks noChangeAspect="1"/>
          </p:cNvPicPr>
          <p:nvPr/>
        </p:nvPicPr>
        <p:blipFill rotWithShape="1">
          <a:blip r:embed="rId2">
            <a:extLst>
              <a:ext uri="{28A0092B-C50C-407E-A947-70E740481C1C}">
                <a14:useLocalDpi xmlns:a14="http://schemas.microsoft.com/office/drawing/2010/main" val="0"/>
              </a:ext>
            </a:extLst>
          </a:blip>
          <a:srcRect t="2050" r="17812" b="539"/>
          <a:stretch/>
        </p:blipFill>
        <p:spPr>
          <a:xfrm>
            <a:off x="3523488" y="10"/>
            <a:ext cx="8668512" cy="6857990"/>
          </a:xfrm>
          <a:prstGeom prst="rect">
            <a:avLst/>
          </a:prstGeom>
        </p:spPr>
      </p:pic>
      <p:sp>
        <p:nvSpPr>
          <p:cNvPr id="14" name="Rectangle 17">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AE778F-78A5-493A-8D6F-7F63922E9E00}"/>
              </a:ext>
            </a:extLst>
          </p:cNvPr>
          <p:cNvSpPr>
            <a:spLocks noGrp="1"/>
          </p:cNvSpPr>
          <p:nvPr>
            <p:ph type="title"/>
          </p:nvPr>
        </p:nvSpPr>
        <p:spPr>
          <a:xfrm>
            <a:off x="477980" y="1122363"/>
            <a:ext cx="4209633" cy="3204134"/>
          </a:xfrm>
        </p:spPr>
        <p:txBody>
          <a:bodyPr vert="horz" lIns="91440" tIns="45720" rIns="91440" bIns="45720" rtlCol="0" anchor="b">
            <a:normAutofit/>
          </a:bodyPr>
          <a:lstStyle/>
          <a:p>
            <a:r>
              <a:rPr lang="en-US" sz="4100" b="1" dirty="0"/>
              <a:t>Recommendations to Support Equitable Partnerships</a:t>
            </a:r>
            <a:endParaRPr lang="en-US" sz="4100" dirty="0"/>
          </a:p>
        </p:txBody>
      </p:sp>
      <p:sp>
        <p:nvSpPr>
          <p:cNvPr id="20" name="Rectangle 1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2" name="Rectangle 2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A picture containing drawing&#10;&#10;Description automatically generated">
            <a:extLst>
              <a:ext uri="{FF2B5EF4-FFF2-40B4-BE49-F238E27FC236}">
                <a16:creationId xmlns:a16="http://schemas.microsoft.com/office/drawing/2014/main" id="{83DFA655-36EA-4CE8-B3E7-755318586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0616" y="6190939"/>
            <a:ext cx="586891" cy="561262"/>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B604689D-1E69-4920-AA4A-1E5FB3BC8C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7001" y="6213905"/>
            <a:ext cx="1205783" cy="538296"/>
          </a:xfrm>
          <a:prstGeom prst="rect">
            <a:avLst/>
          </a:prstGeom>
        </p:spPr>
      </p:pic>
    </p:spTree>
    <p:extLst>
      <p:ext uri="{BB962C8B-B14F-4D97-AF65-F5344CB8AC3E}">
        <p14:creationId xmlns:p14="http://schemas.microsoft.com/office/powerpoint/2010/main" val="755058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E778F-78A5-493A-8D6F-7F63922E9E00}"/>
              </a:ext>
            </a:extLst>
          </p:cNvPr>
          <p:cNvSpPr>
            <a:spLocks noGrp="1"/>
          </p:cNvSpPr>
          <p:nvPr>
            <p:ph type="title"/>
          </p:nvPr>
        </p:nvSpPr>
        <p:spPr>
          <a:xfrm>
            <a:off x="586740" y="-344337"/>
            <a:ext cx="11018520" cy="1434415"/>
          </a:xfrm>
        </p:spPr>
        <p:txBody>
          <a:bodyPr vert="horz" lIns="91440" tIns="45720" rIns="91440" bIns="45720" rtlCol="0" anchor="b">
            <a:normAutofit/>
          </a:bodyPr>
          <a:lstStyle/>
          <a:p>
            <a:r>
              <a:rPr lang="en-US" sz="3000" b="1" dirty="0">
                <a:latin typeface="Sans serif"/>
              </a:rPr>
              <a:t>General Recommendations for Equitable Partnerships</a:t>
            </a:r>
            <a:endParaRPr lang="en-US" sz="3000" dirty="0">
              <a:latin typeface="Sans serif"/>
            </a:endParaRPr>
          </a:p>
        </p:txBody>
      </p:sp>
      <p:pic>
        <p:nvPicPr>
          <p:cNvPr id="10" name="Picture 9" descr="A picture containing drawing&#10;&#10;Description automatically generated">
            <a:extLst>
              <a:ext uri="{FF2B5EF4-FFF2-40B4-BE49-F238E27FC236}">
                <a16:creationId xmlns:a16="http://schemas.microsoft.com/office/drawing/2014/main" id="{83DFA655-36EA-4CE8-B3E7-755318586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0616" y="6190939"/>
            <a:ext cx="586891" cy="561262"/>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B604689D-1E69-4920-AA4A-1E5FB3BC8C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7001" y="6213905"/>
            <a:ext cx="1205783" cy="538296"/>
          </a:xfrm>
          <a:prstGeom prst="rect">
            <a:avLst/>
          </a:prstGeom>
        </p:spPr>
      </p:pic>
      <p:sp>
        <p:nvSpPr>
          <p:cNvPr id="4" name="Content Placeholder 2">
            <a:extLst>
              <a:ext uri="{FF2B5EF4-FFF2-40B4-BE49-F238E27FC236}">
                <a16:creationId xmlns:a16="http://schemas.microsoft.com/office/drawing/2014/main" id="{DAD607F6-633D-C24A-3212-CBF5B2C22C0C}"/>
              </a:ext>
            </a:extLst>
          </p:cNvPr>
          <p:cNvSpPr txBox="1">
            <a:spLocks/>
          </p:cNvSpPr>
          <p:nvPr/>
        </p:nvSpPr>
        <p:spPr>
          <a:xfrm>
            <a:off x="672130" y="1498581"/>
            <a:ext cx="10800654" cy="444502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latin typeface="Sans serif"/>
              </a:rPr>
              <a:t>Establish quotas and targets for having diverse, gender-balanced and historically-excluded groups of people in decision-making roles within partner consortiums, such as disabled women, transgender individuals, gender-based violence (GBV) survivors, etc. </a:t>
            </a:r>
          </a:p>
          <a:p>
            <a:pPr marL="457200" indent="-457200">
              <a:buFont typeface="+mj-lt"/>
              <a:buAutoNum type="arabicPeriod"/>
            </a:pPr>
            <a:r>
              <a:rPr lang="en-US" sz="2400" dirty="0">
                <a:latin typeface="Sans serif"/>
              </a:rPr>
              <a:t>Provide active, in-person listening sessions; assistive technology; reasonable accommodations; local language interpretation; and increased time, access, flexibility and security for co-creation processes.</a:t>
            </a:r>
          </a:p>
          <a:p>
            <a:pPr marL="457200" indent="-457200">
              <a:buFont typeface="+mj-lt"/>
              <a:buAutoNum type="arabicPeriod"/>
            </a:pPr>
            <a:r>
              <a:rPr lang="en-US" sz="2400" dirty="0">
                <a:latin typeface="Sans serif"/>
              </a:rPr>
              <a:t>Use feminist funding models and flexible financing to support the empowerment of traditional and indigenous communities. Prioritize more horizontal partnership models that provide support when and where communities most need it.</a:t>
            </a:r>
          </a:p>
          <a:p>
            <a:pPr marL="457200" indent="-457200" fontAlgn="base">
              <a:buFont typeface="+mj-lt"/>
              <a:buAutoNum type="arabicPeriod"/>
            </a:pPr>
            <a:r>
              <a:rPr lang="en-US" sz="2400" dirty="0">
                <a:latin typeface="Sans serif"/>
              </a:rPr>
              <a:t>Invest in stronger public-private-civil society partnerships. Harmonize equity policies and approaches at the beginning and use common gender and social inclusion markers.</a:t>
            </a:r>
            <a:endParaRPr lang="en-US" sz="2400" b="0" i="0" u="none" strike="noStrike" dirty="0">
              <a:solidFill>
                <a:srgbClr val="000000"/>
              </a:solidFill>
              <a:effectLst/>
              <a:latin typeface="Sans serif"/>
            </a:endParaRPr>
          </a:p>
          <a:p>
            <a:endParaRPr lang="en-US" sz="2000" dirty="0">
              <a:latin typeface="Sans serif"/>
            </a:endParaRPr>
          </a:p>
          <a:p>
            <a:endParaRPr lang="en-US" sz="2000" dirty="0">
              <a:latin typeface="Sans serif"/>
            </a:endParaRPr>
          </a:p>
          <a:p>
            <a:pPr marL="0" indent="0">
              <a:buFont typeface="Arial" panose="020B0604020202020204" pitchFamily="34" charset="0"/>
              <a:buNone/>
            </a:pPr>
            <a:br>
              <a:rPr lang="en-US" sz="2000" dirty="0">
                <a:latin typeface="Sans serif"/>
              </a:rPr>
            </a:br>
            <a:endParaRPr lang="en-US" sz="2000" dirty="0">
              <a:latin typeface="Sans serif"/>
            </a:endParaRPr>
          </a:p>
          <a:p>
            <a:pPr>
              <a:buFontTx/>
              <a:buChar char="-"/>
            </a:pPr>
            <a:endParaRPr lang="en-US" sz="2000" dirty="0"/>
          </a:p>
          <a:p>
            <a:pPr>
              <a:buFontTx/>
              <a:buChar char="-"/>
            </a:pPr>
            <a:endParaRPr lang="en-US" sz="2000" dirty="0"/>
          </a:p>
        </p:txBody>
      </p:sp>
      <p:pic>
        <p:nvPicPr>
          <p:cNvPr id="3" name="Picture 2" descr="Graphical user interface, application, Word&#10;&#10;Description automatically generated">
            <a:extLst>
              <a:ext uri="{FF2B5EF4-FFF2-40B4-BE49-F238E27FC236}">
                <a16:creationId xmlns:a16="http://schemas.microsoft.com/office/drawing/2014/main" id="{AFBA0D03-A656-3210-048F-449D42D19284}"/>
              </a:ext>
            </a:extLst>
          </p:cNvPr>
          <p:cNvPicPr>
            <a:picLocks noChangeAspect="1"/>
          </p:cNvPicPr>
          <p:nvPr/>
        </p:nvPicPr>
        <p:blipFill rotWithShape="1">
          <a:blip r:embed="rId5"/>
          <a:srcRect l="17415" t="37037" r="26816" b="61253"/>
          <a:stretch/>
        </p:blipFill>
        <p:spPr bwMode="auto">
          <a:xfrm>
            <a:off x="672130" y="1299584"/>
            <a:ext cx="10933130" cy="1885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658960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E778F-78A5-493A-8D6F-7F63922E9E00}"/>
              </a:ext>
            </a:extLst>
          </p:cNvPr>
          <p:cNvSpPr>
            <a:spLocks noGrp="1"/>
          </p:cNvSpPr>
          <p:nvPr>
            <p:ph type="title"/>
          </p:nvPr>
        </p:nvSpPr>
        <p:spPr>
          <a:xfrm>
            <a:off x="586740" y="-344337"/>
            <a:ext cx="11018520" cy="1434415"/>
          </a:xfrm>
        </p:spPr>
        <p:txBody>
          <a:bodyPr vert="horz" lIns="91440" tIns="45720" rIns="91440" bIns="45720" rtlCol="0" anchor="b">
            <a:normAutofit/>
          </a:bodyPr>
          <a:lstStyle/>
          <a:p>
            <a:r>
              <a:rPr lang="en-US" sz="3000" b="1" dirty="0">
                <a:latin typeface="Sans serif"/>
              </a:rPr>
              <a:t>General Recommendations for Equitable Partnerships (cont’d)</a:t>
            </a:r>
            <a:endParaRPr lang="en-US" sz="3000" dirty="0">
              <a:latin typeface="Sans serif"/>
            </a:endParaRPr>
          </a:p>
        </p:txBody>
      </p:sp>
      <p:pic>
        <p:nvPicPr>
          <p:cNvPr id="10" name="Picture 9" descr="A picture containing drawing&#10;&#10;Description automatically generated">
            <a:extLst>
              <a:ext uri="{FF2B5EF4-FFF2-40B4-BE49-F238E27FC236}">
                <a16:creationId xmlns:a16="http://schemas.microsoft.com/office/drawing/2014/main" id="{83DFA655-36EA-4CE8-B3E7-755318586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0616" y="6190939"/>
            <a:ext cx="586891" cy="561262"/>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B604689D-1E69-4920-AA4A-1E5FB3BC8C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7001" y="6213905"/>
            <a:ext cx="1205783" cy="538296"/>
          </a:xfrm>
          <a:prstGeom prst="rect">
            <a:avLst/>
          </a:prstGeom>
        </p:spPr>
      </p:pic>
      <p:sp>
        <p:nvSpPr>
          <p:cNvPr id="4" name="Content Placeholder 2">
            <a:extLst>
              <a:ext uri="{FF2B5EF4-FFF2-40B4-BE49-F238E27FC236}">
                <a16:creationId xmlns:a16="http://schemas.microsoft.com/office/drawing/2014/main" id="{DAD607F6-633D-C24A-3212-CBF5B2C22C0C}"/>
              </a:ext>
            </a:extLst>
          </p:cNvPr>
          <p:cNvSpPr txBox="1">
            <a:spLocks/>
          </p:cNvSpPr>
          <p:nvPr/>
        </p:nvSpPr>
        <p:spPr>
          <a:xfrm>
            <a:off x="672130" y="1498581"/>
            <a:ext cx="10800654" cy="482948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fontAlgn="base">
              <a:buAutoNum type="arabicPeriod" startAt="5"/>
            </a:pPr>
            <a:r>
              <a:rPr lang="en-US" sz="2400" dirty="0">
                <a:latin typeface="Sans serif"/>
              </a:rPr>
              <a:t>Budget for reasonable accommodations for co-design, implementation and monitoring, evaluation and learning (MEL). </a:t>
            </a:r>
          </a:p>
          <a:p>
            <a:pPr marL="457200" indent="-457200" fontAlgn="base">
              <a:buAutoNum type="arabicPeriod" startAt="5"/>
            </a:pPr>
            <a:r>
              <a:rPr lang="en-US" sz="2400" dirty="0">
                <a:latin typeface="Sans serif"/>
              </a:rPr>
              <a:t>Involve diverse program participants in co-design through local partner-led community meetings, focus group discussions and workshops.</a:t>
            </a:r>
          </a:p>
          <a:p>
            <a:pPr marL="457200" indent="-457200">
              <a:buFont typeface="+mj-lt"/>
              <a:buAutoNum type="arabicPeriod" startAt="7"/>
            </a:pPr>
            <a:r>
              <a:rPr lang="en-US" sz="2400" dirty="0">
                <a:latin typeface="Sans serif"/>
              </a:rPr>
              <a:t>Perform rapid gender and social inclusion (GESI) analyses at initial co-design stage of consortium and project formation. Then work jointly with diverse partners after project start-up to guarantee comprehensive, intersectional GESI analyses within first 6 months.</a:t>
            </a:r>
          </a:p>
          <a:p>
            <a:pPr marL="457200" indent="-457200">
              <a:buFont typeface="+mj-lt"/>
              <a:buAutoNum type="arabicPeriod" startAt="7"/>
            </a:pPr>
            <a:r>
              <a:rPr lang="en-US" sz="2400" b="0" i="0" u="none" strike="noStrike" dirty="0">
                <a:solidFill>
                  <a:srgbClr val="000000"/>
                </a:solidFill>
                <a:effectLst/>
                <a:latin typeface="Sans serif"/>
              </a:rPr>
              <a:t>Work with local partners — including indigenous groups — on locally led impact story telling, ensuring accessibility through local language and sign language interpretation. Ensure vigorous international and locally validated research ethics and protocol.</a:t>
            </a:r>
          </a:p>
          <a:p>
            <a:pPr marL="457200" indent="-457200" fontAlgn="base">
              <a:buFont typeface="+mj-lt"/>
              <a:buAutoNum type="arabicPeriod" startAt="7"/>
            </a:pPr>
            <a:r>
              <a:rPr lang="en-US" sz="2400" dirty="0">
                <a:latin typeface="Sans serif"/>
              </a:rPr>
              <a:t>Engage religious institutions and leaders as consortium partners and advisors.</a:t>
            </a:r>
            <a:br>
              <a:rPr lang="en-US" sz="2000" dirty="0">
                <a:latin typeface="Sans serif"/>
              </a:rPr>
            </a:br>
            <a:endParaRPr lang="en-US" sz="2000" dirty="0">
              <a:latin typeface="Sans serif"/>
            </a:endParaRPr>
          </a:p>
          <a:p>
            <a:pPr marL="457200" indent="-457200">
              <a:buFont typeface="+mj-lt"/>
              <a:buAutoNum type="arabicPeriod" startAt="7"/>
            </a:pPr>
            <a:endParaRPr lang="en-US" sz="2000" dirty="0"/>
          </a:p>
          <a:p>
            <a:pPr marL="457200" indent="-457200">
              <a:buFont typeface="+mj-lt"/>
              <a:buAutoNum type="arabicPeriod" startAt="7"/>
            </a:pPr>
            <a:endParaRPr lang="en-US" sz="2000" dirty="0"/>
          </a:p>
        </p:txBody>
      </p:sp>
      <p:pic>
        <p:nvPicPr>
          <p:cNvPr id="3" name="Picture 2" descr="Graphical user interface, application, Word&#10;&#10;Description automatically generated">
            <a:extLst>
              <a:ext uri="{FF2B5EF4-FFF2-40B4-BE49-F238E27FC236}">
                <a16:creationId xmlns:a16="http://schemas.microsoft.com/office/drawing/2014/main" id="{AFBA0D03-A656-3210-048F-449D42D19284}"/>
              </a:ext>
            </a:extLst>
          </p:cNvPr>
          <p:cNvPicPr>
            <a:picLocks noChangeAspect="1"/>
          </p:cNvPicPr>
          <p:nvPr/>
        </p:nvPicPr>
        <p:blipFill rotWithShape="1">
          <a:blip r:embed="rId5"/>
          <a:srcRect l="17415" t="37037" r="26816" b="61253"/>
          <a:stretch/>
        </p:blipFill>
        <p:spPr bwMode="auto">
          <a:xfrm>
            <a:off x="672130" y="1299584"/>
            <a:ext cx="10933130" cy="1885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306348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E778F-78A5-493A-8D6F-7F63922E9E00}"/>
              </a:ext>
            </a:extLst>
          </p:cNvPr>
          <p:cNvSpPr>
            <a:spLocks noGrp="1"/>
          </p:cNvSpPr>
          <p:nvPr>
            <p:ph type="title"/>
          </p:nvPr>
        </p:nvSpPr>
        <p:spPr>
          <a:xfrm>
            <a:off x="586740" y="-344337"/>
            <a:ext cx="11018520" cy="1434415"/>
          </a:xfrm>
        </p:spPr>
        <p:txBody>
          <a:bodyPr vert="horz" lIns="91440" tIns="45720" rIns="91440" bIns="45720" rtlCol="0" anchor="b">
            <a:normAutofit/>
          </a:bodyPr>
          <a:lstStyle/>
          <a:p>
            <a:r>
              <a:rPr lang="en-US" sz="3000" b="1" dirty="0">
                <a:latin typeface="Sans serif"/>
              </a:rPr>
              <a:t>General Recommendations for Equitable Partnerships (cont’d)</a:t>
            </a:r>
            <a:endParaRPr lang="en-US" sz="3000" dirty="0">
              <a:latin typeface="Sans serif"/>
            </a:endParaRPr>
          </a:p>
        </p:txBody>
      </p:sp>
      <p:pic>
        <p:nvPicPr>
          <p:cNvPr id="10" name="Picture 9" descr="A picture containing drawing&#10;&#10;Description automatically generated">
            <a:extLst>
              <a:ext uri="{FF2B5EF4-FFF2-40B4-BE49-F238E27FC236}">
                <a16:creationId xmlns:a16="http://schemas.microsoft.com/office/drawing/2014/main" id="{83DFA655-36EA-4CE8-B3E7-755318586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0616" y="6190939"/>
            <a:ext cx="586891" cy="561262"/>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B604689D-1E69-4920-AA4A-1E5FB3BC8C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7001" y="6213905"/>
            <a:ext cx="1205783" cy="538296"/>
          </a:xfrm>
          <a:prstGeom prst="rect">
            <a:avLst/>
          </a:prstGeom>
        </p:spPr>
      </p:pic>
      <p:sp>
        <p:nvSpPr>
          <p:cNvPr id="4" name="Content Placeholder 2">
            <a:extLst>
              <a:ext uri="{FF2B5EF4-FFF2-40B4-BE49-F238E27FC236}">
                <a16:creationId xmlns:a16="http://schemas.microsoft.com/office/drawing/2014/main" id="{DAD607F6-633D-C24A-3212-CBF5B2C22C0C}"/>
              </a:ext>
            </a:extLst>
          </p:cNvPr>
          <p:cNvSpPr txBox="1">
            <a:spLocks/>
          </p:cNvSpPr>
          <p:nvPr/>
        </p:nvSpPr>
        <p:spPr>
          <a:xfrm>
            <a:off x="672130" y="1498581"/>
            <a:ext cx="10800654" cy="482948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AutoNum type="arabicPeriod" startAt="10"/>
            </a:pPr>
            <a:r>
              <a:rPr lang="en-US" sz="2400" dirty="0">
                <a:latin typeface="Sans serif"/>
              </a:rPr>
              <a:t>Work with local partners to rethink monitoring, evaluation and learning systems.</a:t>
            </a:r>
          </a:p>
          <a:p>
            <a:pPr lvl="1" fontAlgn="base">
              <a:lnSpc>
                <a:spcPct val="100000"/>
              </a:lnSpc>
              <a:spcBef>
                <a:spcPts val="0"/>
              </a:spcBef>
            </a:pPr>
            <a:r>
              <a:rPr lang="en-US" dirty="0">
                <a:latin typeface="Sans serif"/>
              </a:rPr>
              <a:t>Identify alternative or proxy indicators and disaggregate by sex, age and disability.</a:t>
            </a:r>
          </a:p>
          <a:p>
            <a:pPr lvl="1" fontAlgn="base">
              <a:lnSpc>
                <a:spcPct val="100000"/>
              </a:lnSpc>
              <a:spcBef>
                <a:spcPts val="0"/>
              </a:spcBef>
            </a:pPr>
            <a:r>
              <a:rPr lang="en-US" dirty="0">
                <a:latin typeface="Sans serif"/>
              </a:rPr>
              <a:t>Increase flexibility, access and innovation on reporting mechanisms and deadlines.</a:t>
            </a:r>
          </a:p>
          <a:p>
            <a:pPr lvl="1" fontAlgn="base">
              <a:lnSpc>
                <a:spcPct val="100000"/>
              </a:lnSpc>
              <a:spcBef>
                <a:spcPts val="0"/>
              </a:spcBef>
            </a:pPr>
            <a:r>
              <a:rPr lang="en-US" dirty="0">
                <a:latin typeface="Sans serif"/>
              </a:rPr>
              <a:t>Invest in impact evaluations that include locally led and indigenous story telling. Ensure vigorous international and locally validated research ethics and protocol.</a:t>
            </a:r>
          </a:p>
          <a:p>
            <a:pPr lvl="1" fontAlgn="base">
              <a:lnSpc>
                <a:spcPct val="100000"/>
              </a:lnSpc>
              <a:spcBef>
                <a:spcPts val="0"/>
              </a:spcBef>
            </a:pPr>
            <a:r>
              <a:rPr lang="en-US" dirty="0">
                <a:latin typeface="Sans serif"/>
              </a:rPr>
              <a:t>Create implementation and learning mechanisms within donor contracts to increase flexibility, local ownership, and joint decision-making and reporting.  </a:t>
            </a:r>
          </a:p>
          <a:p>
            <a:pPr marL="457200" indent="-457200">
              <a:buAutoNum type="arabicPeriod" startAt="10"/>
            </a:pPr>
            <a:r>
              <a:rPr lang="en-US" sz="2400" dirty="0">
                <a:latin typeface="Sans serif"/>
              </a:rPr>
              <a:t>Engage religious institutions and leaders as consortium partners and advisors.</a:t>
            </a:r>
          </a:p>
          <a:p>
            <a:pPr marL="457200" lvl="1" indent="0" fontAlgn="base">
              <a:lnSpc>
                <a:spcPct val="100000"/>
              </a:lnSpc>
              <a:spcBef>
                <a:spcPts val="0"/>
              </a:spcBef>
              <a:buNone/>
            </a:pPr>
            <a:br>
              <a:rPr lang="en-US" sz="2000" dirty="0">
                <a:latin typeface="Sans serif"/>
              </a:rPr>
            </a:br>
            <a:endParaRPr lang="en-US" sz="2000" dirty="0">
              <a:latin typeface="Sans serif"/>
            </a:endParaRPr>
          </a:p>
          <a:p>
            <a:pPr marL="457200" indent="-457200">
              <a:buFont typeface="+mj-lt"/>
              <a:buAutoNum type="arabicPeriod" startAt="7"/>
            </a:pPr>
            <a:endParaRPr lang="en-US" sz="2000" dirty="0"/>
          </a:p>
          <a:p>
            <a:pPr marL="457200" indent="-457200">
              <a:buFont typeface="+mj-lt"/>
              <a:buAutoNum type="arabicPeriod" startAt="7"/>
            </a:pPr>
            <a:endParaRPr lang="en-US" sz="2000" dirty="0"/>
          </a:p>
        </p:txBody>
      </p:sp>
      <p:pic>
        <p:nvPicPr>
          <p:cNvPr id="3" name="Picture 2" descr="Graphical user interface, application, Word&#10;&#10;Description automatically generated">
            <a:extLst>
              <a:ext uri="{FF2B5EF4-FFF2-40B4-BE49-F238E27FC236}">
                <a16:creationId xmlns:a16="http://schemas.microsoft.com/office/drawing/2014/main" id="{AFBA0D03-A656-3210-048F-449D42D19284}"/>
              </a:ext>
            </a:extLst>
          </p:cNvPr>
          <p:cNvPicPr>
            <a:picLocks noChangeAspect="1"/>
          </p:cNvPicPr>
          <p:nvPr/>
        </p:nvPicPr>
        <p:blipFill rotWithShape="1">
          <a:blip r:embed="rId5"/>
          <a:srcRect l="17415" t="37037" r="26816" b="61253"/>
          <a:stretch/>
        </p:blipFill>
        <p:spPr bwMode="auto">
          <a:xfrm>
            <a:off x="672130" y="1299584"/>
            <a:ext cx="10933130" cy="1885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415860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useBgFill="1">
        <p:nvSpPr>
          <p:cNvPr id="20" name="Rectangle 2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AE778F-78A5-493A-8D6F-7F63922E9E00}"/>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3000" b="1" dirty="0">
                <a:latin typeface="Sans serif"/>
              </a:rPr>
              <a:t>Track 1 Recommendations: </a:t>
            </a:r>
            <a:br>
              <a:rPr lang="en-US" sz="3000" b="1" dirty="0">
                <a:latin typeface="Sans serif"/>
              </a:rPr>
            </a:br>
            <a:r>
              <a:rPr lang="en-US" sz="3000" b="1" dirty="0">
                <a:latin typeface="Sans serif"/>
              </a:rPr>
              <a:t>Equitable Partnerships for Economic Empowerment</a:t>
            </a:r>
            <a:endParaRPr lang="en-US" sz="3000" dirty="0">
              <a:latin typeface="Sans serif"/>
            </a:endParaRPr>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drawing&#10;&#10;Description automatically generated">
            <a:extLst>
              <a:ext uri="{FF2B5EF4-FFF2-40B4-BE49-F238E27FC236}">
                <a16:creationId xmlns:a16="http://schemas.microsoft.com/office/drawing/2014/main" id="{83DFA655-36EA-4CE8-B3E7-7553185863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0616" y="6190939"/>
            <a:ext cx="586891" cy="561262"/>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B604689D-1E69-4920-AA4A-1E5FB3BC8C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7001" y="6213905"/>
            <a:ext cx="1205783" cy="538296"/>
          </a:xfrm>
          <a:prstGeom prst="rect">
            <a:avLst/>
          </a:prstGeom>
        </p:spPr>
      </p:pic>
      <p:sp>
        <p:nvSpPr>
          <p:cNvPr id="4" name="Content Placeholder 2">
            <a:extLst>
              <a:ext uri="{FF2B5EF4-FFF2-40B4-BE49-F238E27FC236}">
                <a16:creationId xmlns:a16="http://schemas.microsoft.com/office/drawing/2014/main" id="{DAD607F6-633D-C24A-3212-CBF5B2C22C0C}"/>
              </a:ext>
            </a:extLst>
          </p:cNvPr>
          <p:cNvSpPr txBox="1">
            <a:spLocks/>
          </p:cNvSpPr>
          <p:nvPr/>
        </p:nvSpPr>
        <p:spPr>
          <a:xfrm>
            <a:off x="572492" y="1801575"/>
            <a:ext cx="10900291" cy="394459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latin typeface="Sans serif"/>
              </a:rPr>
              <a:t>Ensure women entrepreneurs, women’s business associations and women’s chambers of commerce are at design and co-creation tables. Integrate flexible funding, start-up capital and coaching.</a:t>
            </a:r>
          </a:p>
          <a:p>
            <a:pPr marL="457200" indent="-457200">
              <a:buFont typeface="+mj-lt"/>
              <a:buAutoNum type="arabicPeriod"/>
            </a:pPr>
            <a:r>
              <a:rPr lang="en-US" sz="2400" dirty="0">
                <a:latin typeface="Sans serif"/>
              </a:rPr>
              <a:t>Create implementation and learning mechanisms within donor and partner contracts to increase flexibility, local ownership, and joint decision-making and reporting. </a:t>
            </a:r>
          </a:p>
          <a:p>
            <a:pPr marL="457200" indent="-457200">
              <a:buFont typeface="+mj-lt"/>
              <a:buAutoNum type="arabicPeriod"/>
            </a:pPr>
            <a:r>
              <a:rPr lang="en-US" sz="2400" b="0" i="0" u="none" strike="noStrike" dirty="0">
                <a:solidFill>
                  <a:srgbClr val="000000"/>
                </a:solidFill>
                <a:effectLst/>
                <a:latin typeface="Sans serif"/>
              </a:rPr>
              <a:t>Engage local, provincial and national </a:t>
            </a:r>
            <a:r>
              <a:rPr lang="en-US" sz="2400" dirty="0">
                <a:solidFill>
                  <a:srgbClr val="000000"/>
                </a:solidFill>
                <a:latin typeface="Sans serif"/>
              </a:rPr>
              <a:t>g</a:t>
            </a:r>
            <a:r>
              <a:rPr lang="en-US" sz="2400" b="0" i="0" u="none" strike="noStrike" dirty="0">
                <a:solidFill>
                  <a:srgbClr val="000000"/>
                </a:solidFill>
                <a:effectLst/>
                <a:latin typeface="Sans serif"/>
              </a:rPr>
              <a:t>overnment officials, including Ministries that address social </a:t>
            </a:r>
            <a:r>
              <a:rPr lang="en-US" sz="2400" dirty="0">
                <a:solidFill>
                  <a:srgbClr val="000000"/>
                </a:solidFill>
                <a:latin typeface="Sans serif"/>
              </a:rPr>
              <a:t>a</a:t>
            </a:r>
            <a:r>
              <a:rPr lang="en-US" sz="2400" b="0" i="0" u="none" strike="noStrike" dirty="0">
                <a:solidFill>
                  <a:srgbClr val="000000"/>
                </a:solidFill>
                <a:effectLst/>
                <a:latin typeface="Sans serif"/>
              </a:rPr>
              <a:t>ffairs, women’s </a:t>
            </a:r>
            <a:r>
              <a:rPr lang="en-US" sz="2400" dirty="0">
                <a:solidFill>
                  <a:srgbClr val="000000"/>
                </a:solidFill>
                <a:latin typeface="Sans serif"/>
              </a:rPr>
              <a:t>a</a:t>
            </a:r>
            <a:r>
              <a:rPr lang="en-US" sz="2400" b="0" i="0" u="none" strike="noStrike" dirty="0">
                <a:solidFill>
                  <a:srgbClr val="000000"/>
                </a:solidFill>
                <a:effectLst/>
                <a:latin typeface="Sans serif"/>
              </a:rPr>
              <a:t>ffairs, gender, disability and </a:t>
            </a:r>
            <a:r>
              <a:rPr lang="en-US" sz="2400" dirty="0">
                <a:solidFill>
                  <a:srgbClr val="000000"/>
                </a:solidFill>
                <a:latin typeface="Sans serif"/>
              </a:rPr>
              <a:t>y</a:t>
            </a:r>
            <a:r>
              <a:rPr lang="en-US" sz="2400" b="0" i="0" u="none" strike="noStrike" dirty="0">
                <a:solidFill>
                  <a:srgbClr val="000000"/>
                </a:solidFill>
                <a:effectLst/>
                <a:latin typeface="Sans serif"/>
              </a:rPr>
              <a:t>outh — in economic empowerment programs.</a:t>
            </a:r>
          </a:p>
          <a:p>
            <a:pPr marL="457200" indent="-457200">
              <a:buFont typeface="+mj-lt"/>
              <a:buAutoNum type="arabicPeriod"/>
            </a:pPr>
            <a:r>
              <a:rPr lang="en-US" sz="2400" dirty="0">
                <a:latin typeface="Sans serif"/>
              </a:rPr>
              <a:t>Prioritize GESI integrated social and behavior change (SBC) models and partner expertise in economic empowerment project co-design. </a:t>
            </a:r>
            <a:br>
              <a:rPr lang="en-US" sz="2000" dirty="0">
                <a:latin typeface="Sans serif"/>
              </a:rPr>
            </a:br>
            <a:endParaRPr lang="en-US" sz="2000" dirty="0">
              <a:latin typeface="Sans serif"/>
            </a:endParaRPr>
          </a:p>
          <a:p>
            <a:pPr marL="457200" indent="-457200">
              <a:buFont typeface="+mj-lt"/>
              <a:buAutoNum type="arabicPeriod"/>
            </a:pPr>
            <a:endParaRPr lang="en-US" sz="2000" dirty="0"/>
          </a:p>
          <a:p>
            <a:pPr marL="457200" indent="-457200">
              <a:buFont typeface="+mj-lt"/>
              <a:buAutoNum type="arabicPeriod"/>
            </a:pPr>
            <a:endParaRPr lang="en-US" sz="2000" dirty="0"/>
          </a:p>
        </p:txBody>
      </p:sp>
    </p:spTree>
    <p:extLst>
      <p:ext uri="{BB962C8B-B14F-4D97-AF65-F5344CB8AC3E}">
        <p14:creationId xmlns:p14="http://schemas.microsoft.com/office/powerpoint/2010/main" val="3215060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useBgFill="1">
        <p:nvSpPr>
          <p:cNvPr id="20" name="Rectangle 2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AE778F-78A5-493A-8D6F-7F63922E9E00}"/>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3000" b="1" dirty="0">
                <a:latin typeface="Sans serif"/>
              </a:rPr>
              <a:t>Track 1 Recommendations (cont’d): </a:t>
            </a:r>
            <a:br>
              <a:rPr lang="en-US" sz="3000" b="1" dirty="0">
                <a:latin typeface="Sans serif"/>
              </a:rPr>
            </a:br>
            <a:r>
              <a:rPr lang="en-US" sz="3000" b="1" dirty="0">
                <a:latin typeface="Sans serif"/>
              </a:rPr>
              <a:t>Equitable Partnerships for Economic Empowerment</a:t>
            </a:r>
            <a:endParaRPr lang="en-US" sz="3000" dirty="0">
              <a:latin typeface="Sans serif"/>
            </a:endParaRPr>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C0F7461-009E-48FF-930D-7488ECB71A17}"/>
              </a:ext>
            </a:extLst>
          </p:cNvPr>
          <p:cNvSpPr>
            <a:spLocks noGrp="1"/>
          </p:cNvSpPr>
          <p:nvPr>
            <p:ph idx="1"/>
          </p:nvPr>
        </p:nvSpPr>
        <p:spPr>
          <a:xfrm>
            <a:off x="572493" y="1936233"/>
            <a:ext cx="10972800" cy="4680885"/>
          </a:xfrm>
        </p:spPr>
        <p:txBody>
          <a:bodyPr vert="horz" lIns="91440" tIns="45720" rIns="91440" bIns="45720" rtlCol="0" anchor="t">
            <a:noAutofit/>
          </a:bodyPr>
          <a:lstStyle/>
          <a:p>
            <a:pPr marL="457200" indent="-457200">
              <a:buAutoNum type="arabicPeriod" startAt="5"/>
            </a:pPr>
            <a:r>
              <a:rPr lang="en-US" sz="2400" dirty="0">
                <a:latin typeface="Sans serif"/>
              </a:rPr>
              <a:t>Address digital divides for older women within economic empowerment consortium planning. Support intergenerational training and coaching, and improved technology access during co-creation, implementation and evaluation processes.</a:t>
            </a:r>
          </a:p>
          <a:p>
            <a:pPr marL="457200" indent="-457200">
              <a:buFont typeface="+mj-lt"/>
              <a:buAutoNum type="arabicPeriod" startAt="6"/>
            </a:pPr>
            <a:r>
              <a:rPr lang="en-US" sz="2400" dirty="0">
                <a:latin typeface="Sans serif"/>
              </a:rPr>
              <a:t>Support sufficient time for consortium development and co-design to ensure that business associations and private sector entities fully understand and have integrated “Do No Harm,” anti-harassment and GBV mitigation policies; strategies; and accountability.</a:t>
            </a:r>
          </a:p>
          <a:p>
            <a:pPr marL="457200" indent="-457200">
              <a:buFont typeface="+mj-lt"/>
              <a:buAutoNum type="arabicPeriod" startAt="6"/>
            </a:pPr>
            <a:r>
              <a:rPr lang="en-US" sz="2400" dirty="0">
                <a:latin typeface="Sans serif"/>
              </a:rPr>
              <a:t>Use common GESI marker tool at the beginning of economic empowerment programs to harmonize policies, approaches and measurement tools.</a:t>
            </a:r>
          </a:p>
          <a:p>
            <a:pPr marL="457200" indent="-457200">
              <a:buFont typeface="+mj-lt"/>
              <a:buAutoNum type="arabicPeriod" startAt="6"/>
            </a:pPr>
            <a:r>
              <a:rPr lang="en-US" sz="2400" dirty="0">
                <a:latin typeface="Sans serif"/>
              </a:rPr>
              <a:t>Prioritize talent pipelines for future economies (agriculture, technology, health systems, green jobs) and make incentives for private sector to hire historically excluded groups.</a:t>
            </a:r>
            <a:br>
              <a:rPr lang="en-US" sz="2000" dirty="0"/>
            </a:br>
            <a:br>
              <a:rPr lang="en-US" sz="2000" dirty="0">
                <a:latin typeface="Sans serif"/>
              </a:rPr>
            </a:br>
            <a:endParaRPr lang="en-US" sz="2000" dirty="0">
              <a:latin typeface="Sans serif"/>
            </a:endParaRPr>
          </a:p>
          <a:p>
            <a:pPr marL="457200" indent="-457200">
              <a:buFont typeface="+mj-lt"/>
              <a:buAutoNum type="arabicPeriod" startAt="6"/>
            </a:pPr>
            <a:endParaRPr lang="en-US" sz="2000" dirty="0"/>
          </a:p>
          <a:p>
            <a:pPr marL="457200" indent="-457200">
              <a:buFont typeface="+mj-lt"/>
              <a:buAutoNum type="arabicPeriod" startAt="6"/>
            </a:pPr>
            <a:endParaRPr lang="en-US" sz="2000" dirty="0"/>
          </a:p>
        </p:txBody>
      </p:sp>
      <p:pic>
        <p:nvPicPr>
          <p:cNvPr id="10" name="Picture 9" descr="A picture containing drawing&#10;&#10;Description automatically generated">
            <a:extLst>
              <a:ext uri="{FF2B5EF4-FFF2-40B4-BE49-F238E27FC236}">
                <a16:creationId xmlns:a16="http://schemas.microsoft.com/office/drawing/2014/main" id="{83DFA655-36EA-4CE8-B3E7-7553185863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0616" y="6190939"/>
            <a:ext cx="586891" cy="561262"/>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B604689D-1E69-4920-AA4A-1E5FB3BC8C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7001" y="6213905"/>
            <a:ext cx="1205783" cy="538296"/>
          </a:xfrm>
          <a:prstGeom prst="rect">
            <a:avLst/>
          </a:prstGeom>
        </p:spPr>
      </p:pic>
    </p:spTree>
    <p:extLst>
      <p:ext uri="{BB962C8B-B14F-4D97-AF65-F5344CB8AC3E}">
        <p14:creationId xmlns:p14="http://schemas.microsoft.com/office/powerpoint/2010/main" val="22551762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AE778F-78A5-493A-8D6F-7F63922E9E00}"/>
              </a:ext>
            </a:extLst>
          </p:cNvPr>
          <p:cNvSpPr>
            <a:spLocks noGrp="1"/>
          </p:cNvSpPr>
          <p:nvPr>
            <p:ph type="title"/>
          </p:nvPr>
        </p:nvSpPr>
        <p:spPr>
          <a:xfrm>
            <a:off x="572493" y="93067"/>
            <a:ext cx="11018520" cy="1434415"/>
          </a:xfrm>
        </p:spPr>
        <p:txBody>
          <a:bodyPr vert="horz" lIns="91440" tIns="45720" rIns="91440" bIns="45720" rtlCol="0" anchor="b">
            <a:normAutofit/>
          </a:bodyPr>
          <a:lstStyle/>
          <a:p>
            <a:r>
              <a:rPr lang="en-US" sz="3000" b="1" dirty="0">
                <a:latin typeface="Sans serif"/>
              </a:rPr>
              <a:t>Track 2 Recommendations: </a:t>
            </a:r>
            <a:br>
              <a:rPr lang="en-US" sz="3000" b="1" dirty="0">
                <a:latin typeface="Sans serif"/>
              </a:rPr>
            </a:br>
            <a:r>
              <a:rPr lang="en-US" sz="3000" b="1" dirty="0">
                <a:latin typeface="Sans serif"/>
              </a:rPr>
              <a:t>Equitable Partnerships for Inclusive Education</a:t>
            </a:r>
            <a:endParaRPr lang="en-US" sz="3000" dirty="0">
              <a:latin typeface="Sans serif"/>
            </a:endParaRP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C0F7461-009E-48FF-930D-7488ECB71A17}"/>
              </a:ext>
            </a:extLst>
          </p:cNvPr>
          <p:cNvSpPr>
            <a:spLocks noGrp="1"/>
          </p:cNvSpPr>
          <p:nvPr>
            <p:ph idx="1"/>
          </p:nvPr>
        </p:nvSpPr>
        <p:spPr>
          <a:xfrm>
            <a:off x="572493" y="1872134"/>
            <a:ext cx="11018520" cy="4786685"/>
          </a:xfrm>
        </p:spPr>
        <p:txBody>
          <a:bodyPr vert="horz" lIns="91440" tIns="45720" rIns="91440" bIns="45720" rtlCol="0" anchor="t">
            <a:noAutofit/>
          </a:bodyPr>
          <a:lstStyle/>
          <a:p>
            <a:pPr marL="457200" indent="-457200">
              <a:buFont typeface="+mj-lt"/>
              <a:buAutoNum type="arabicPeriod"/>
            </a:pPr>
            <a:r>
              <a:rPr lang="en-US" sz="2400" dirty="0">
                <a:latin typeface="Sans serif"/>
              </a:rPr>
              <a:t>Follow decolonization principles. Trust and facilitate deeper and wider listening sessions and inclusive education co-design with communities, local education NGOs and youth groups. </a:t>
            </a:r>
          </a:p>
          <a:p>
            <a:pPr marL="457200" indent="-457200">
              <a:buFont typeface="+mj-lt"/>
              <a:buAutoNum type="arabicPeriod"/>
            </a:pPr>
            <a:r>
              <a:rPr lang="en-US" sz="2400" dirty="0">
                <a:latin typeface="Sans serif"/>
              </a:rPr>
              <a:t>Remember the important role of older people in education programs. Take intergenerational approaches to enabling social and behavior change.</a:t>
            </a:r>
          </a:p>
          <a:p>
            <a:pPr marL="457200" indent="-457200">
              <a:buFont typeface="+mj-lt"/>
              <a:buAutoNum type="arabicPeriod"/>
            </a:pPr>
            <a:r>
              <a:rPr lang="en-US" sz="2400" dirty="0">
                <a:latin typeface="Sans serif"/>
              </a:rPr>
              <a:t>Prioritize creating safe spaces and leadership roles for transgender and gender non-diverse youth in inclusive education consortiums.</a:t>
            </a:r>
          </a:p>
          <a:p>
            <a:pPr marL="457200" indent="-457200">
              <a:buFont typeface="+mj-lt"/>
              <a:buAutoNum type="arabicPeriod"/>
            </a:pPr>
            <a:r>
              <a:rPr lang="en-US" sz="2400" dirty="0">
                <a:latin typeface="Sans serif"/>
              </a:rPr>
              <a:t>Consider UNGEI’s model of </a:t>
            </a:r>
            <a:r>
              <a:rPr lang="en-US" sz="2400" b="0" i="0" u="sng" strike="noStrike" dirty="0">
                <a:solidFill>
                  <a:srgbClr val="1155CC"/>
                </a:solidFill>
                <a:effectLst/>
                <a:latin typeface="Sans serif"/>
                <a:hlinkClick r:id="rId3"/>
              </a:rPr>
              <a:t>Solidarity Circles</a:t>
            </a:r>
            <a:r>
              <a:rPr lang="en-US" sz="2400" b="0" i="0" strike="noStrike" dirty="0">
                <a:solidFill>
                  <a:srgbClr val="1155CC"/>
                </a:solidFill>
                <a:effectLst/>
                <a:latin typeface="Sans serif"/>
              </a:rPr>
              <a:t> </a:t>
            </a:r>
            <a:r>
              <a:rPr lang="en-US" sz="2400" dirty="0">
                <a:latin typeface="Sans serif"/>
              </a:rPr>
              <a:t>to support more diverse, accessible collaboration spaces, both formal and informal.</a:t>
            </a:r>
          </a:p>
          <a:p>
            <a:pPr marL="457200" indent="-457200">
              <a:buFont typeface="+mj-lt"/>
              <a:buAutoNum type="arabicPeriod"/>
            </a:pPr>
            <a:r>
              <a:rPr lang="en-US" sz="2400" b="0" i="0" u="none" strike="noStrike" dirty="0">
                <a:solidFill>
                  <a:srgbClr val="000000"/>
                </a:solidFill>
                <a:effectLst/>
                <a:latin typeface="Sans serif"/>
              </a:rPr>
              <a:t>Ensure that national professional associations, organizations of people with disabilities, women, LGBTQI+, </a:t>
            </a:r>
            <a:r>
              <a:rPr lang="en-US" sz="2400" dirty="0">
                <a:solidFill>
                  <a:srgbClr val="000000"/>
                </a:solidFill>
                <a:latin typeface="Sans serif"/>
              </a:rPr>
              <a:t>and</a:t>
            </a:r>
            <a:r>
              <a:rPr lang="en-US" sz="2400" b="0" i="0" u="none" strike="noStrike" dirty="0">
                <a:solidFill>
                  <a:srgbClr val="000000"/>
                </a:solidFill>
                <a:effectLst/>
                <a:latin typeface="Sans serif"/>
              </a:rPr>
              <a:t> various Ministries (higher education and health) are engaged in locally led </a:t>
            </a:r>
            <a:r>
              <a:rPr lang="en-US" sz="2400" i="0" u="none" strike="noStrike" dirty="0">
                <a:solidFill>
                  <a:srgbClr val="000000"/>
                </a:solidFill>
                <a:effectLst/>
                <a:latin typeface="Sans serif"/>
              </a:rPr>
              <a:t>accreditation systems </a:t>
            </a:r>
            <a:r>
              <a:rPr lang="en-US" sz="2400" dirty="0">
                <a:solidFill>
                  <a:srgbClr val="000000"/>
                </a:solidFill>
                <a:latin typeface="Sans serif"/>
              </a:rPr>
              <a:t>and</a:t>
            </a:r>
            <a:r>
              <a:rPr lang="en-US" sz="2400" i="0" u="none" strike="noStrike" dirty="0">
                <a:solidFill>
                  <a:srgbClr val="000000"/>
                </a:solidFill>
                <a:effectLst/>
                <a:latin typeface="Sans serif"/>
              </a:rPr>
              <a:t> structures </a:t>
            </a:r>
            <a:r>
              <a:rPr lang="en-US" sz="2400" b="0" i="0" u="none" strike="noStrike" dirty="0">
                <a:solidFill>
                  <a:srgbClr val="000000"/>
                </a:solidFill>
                <a:effectLst/>
                <a:latin typeface="Sans serif"/>
              </a:rPr>
              <a:t>for professional education.</a:t>
            </a:r>
            <a:endParaRPr lang="en-US" sz="2400" dirty="0"/>
          </a:p>
        </p:txBody>
      </p:sp>
      <p:pic>
        <p:nvPicPr>
          <p:cNvPr id="10" name="Picture 9" descr="A picture containing drawing&#10;&#10;Description automatically generated">
            <a:extLst>
              <a:ext uri="{FF2B5EF4-FFF2-40B4-BE49-F238E27FC236}">
                <a16:creationId xmlns:a16="http://schemas.microsoft.com/office/drawing/2014/main" id="{83DFA655-36EA-4CE8-B3E7-7553185863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80616" y="6190939"/>
            <a:ext cx="586891" cy="561262"/>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B604689D-1E69-4920-AA4A-1E5FB3BC8C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67001" y="6213905"/>
            <a:ext cx="1205783" cy="538296"/>
          </a:xfrm>
          <a:prstGeom prst="rect">
            <a:avLst/>
          </a:prstGeom>
        </p:spPr>
      </p:pic>
    </p:spTree>
    <p:extLst>
      <p:ext uri="{BB962C8B-B14F-4D97-AF65-F5344CB8AC3E}">
        <p14:creationId xmlns:p14="http://schemas.microsoft.com/office/powerpoint/2010/main" val="40868907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AE778F-78A5-493A-8D6F-7F63922E9E00}"/>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3000" b="1" dirty="0">
                <a:latin typeface="Sans serif"/>
              </a:rPr>
              <a:t>Track 3 Recommendations: </a:t>
            </a:r>
            <a:br>
              <a:rPr lang="en-US" sz="3000" b="1" dirty="0">
                <a:latin typeface="Sans serif"/>
              </a:rPr>
            </a:br>
            <a:r>
              <a:rPr lang="en-US" sz="3000" b="1" dirty="0">
                <a:latin typeface="Sans serif"/>
              </a:rPr>
              <a:t>Equitable Partnerships for Transformative Health</a:t>
            </a:r>
            <a:endParaRPr lang="en-US" sz="3000" dirty="0">
              <a:latin typeface="Sans serif"/>
            </a:endParaRPr>
          </a:p>
        </p:txBody>
      </p:sp>
      <p:sp>
        <p:nvSpPr>
          <p:cNvPr id="308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C0F7461-009E-48FF-930D-7488ECB71A17}"/>
              </a:ext>
            </a:extLst>
          </p:cNvPr>
          <p:cNvSpPr>
            <a:spLocks noGrp="1"/>
          </p:cNvSpPr>
          <p:nvPr>
            <p:ph idx="1"/>
          </p:nvPr>
        </p:nvSpPr>
        <p:spPr>
          <a:xfrm>
            <a:off x="518577" y="1957069"/>
            <a:ext cx="11008123" cy="5139470"/>
          </a:xfrm>
        </p:spPr>
        <p:txBody>
          <a:bodyPr vert="horz" lIns="91440" tIns="45720" rIns="91440" bIns="45720" rtlCol="0" anchor="t">
            <a:noAutofit/>
          </a:bodyPr>
          <a:lstStyle/>
          <a:p>
            <a:pPr marL="457200" indent="-457200" fontAlgn="base">
              <a:buFont typeface="+mj-lt"/>
              <a:buAutoNum type="arabicPeriod"/>
            </a:pPr>
            <a:r>
              <a:rPr lang="en-US" sz="2400" dirty="0">
                <a:latin typeface="Sans serif"/>
              </a:rPr>
              <a:t>Ensure LGBTQIA+ organizations are represented within health partner consortiums. Perform rapid GESI analyses before co-design to identify related risks and coordinate safe co-design mechanisms.</a:t>
            </a:r>
          </a:p>
          <a:p>
            <a:pPr marL="457200" indent="-457200" fontAlgn="base">
              <a:buFont typeface="+mj-lt"/>
              <a:buAutoNum type="arabicPeriod"/>
            </a:pPr>
            <a:r>
              <a:rPr lang="en-US" sz="2400" b="0" i="0" u="none" strike="noStrike" dirty="0">
                <a:solidFill>
                  <a:srgbClr val="000000"/>
                </a:solidFill>
                <a:effectLst/>
                <a:latin typeface="Sans serif"/>
              </a:rPr>
              <a:t>Partner with NGO’s, CSO’s and health care businesses on the provision of safe home </a:t>
            </a:r>
            <a:r>
              <a:rPr lang="en-US" sz="2400" dirty="0">
                <a:solidFill>
                  <a:srgbClr val="000000"/>
                </a:solidFill>
                <a:latin typeface="Sans serif"/>
              </a:rPr>
              <a:t>and</a:t>
            </a:r>
            <a:r>
              <a:rPr lang="en-US" sz="2400" b="0" i="0" u="none" strike="noStrike" dirty="0">
                <a:solidFill>
                  <a:srgbClr val="000000"/>
                </a:solidFill>
                <a:effectLst/>
                <a:latin typeface="Sans serif"/>
              </a:rPr>
              <a:t> psychosocial facilities for survivors in need of mental health services.</a:t>
            </a:r>
          </a:p>
          <a:p>
            <a:pPr marL="457200" indent="-457200" fontAlgn="base">
              <a:buFont typeface="+mj-lt"/>
              <a:buAutoNum type="arabicPeriod"/>
            </a:pPr>
            <a:r>
              <a:rPr lang="en-US" sz="2400" b="0" i="0" u="none" strike="noStrike" dirty="0">
                <a:solidFill>
                  <a:srgbClr val="000000"/>
                </a:solidFill>
                <a:effectLst/>
                <a:latin typeface="Sans serif"/>
              </a:rPr>
              <a:t>Engage religious institutions (</a:t>
            </a:r>
            <a:r>
              <a:rPr lang="en-US" sz="2400" dirty="0">
                <a:solidFill>
                  <a:srgbClr val="000000"/>
                </a:solidFill>
                <a:latin typeface="Sans serif"/>
              </a:rPr>
              <a:t>e.g</a:t>
            </a:r>
            <a:r>
              <a:rPr lang="en-US" sz="2400" b="0" i="0" u="none" strike="noStrike" dirty="0">
                <a:solidFill>
                  <a:srgbClr val="000000"/>
                </a:solidFill>
                <a:effectLst/>
                <a:latin typeface="Sans serif"/>
              </a:rPr>
              <a:t>., churches, mosques, temples, etc.) in sexual and reproductive health (SRH) projects in mutually beneficial ways </a:t>
            </a:r>
            <a:r>
              <a:rPr lang="en-US" sz="2400" dirty="0">
                <a:solidFill>
                  <a:srgbClr val="000000"/>
                </a:solidFill>
                <a:latin typeface="Sans serif"/>
              </a:rPr>
              <a:t>and</a:t>
            </a:r>
            <a:r>
              <a:rPr lang="en-US" sz="2400" b="0" i="0" u="none" strike="noStrike" dirty="0">
                <a:solidFill>
                  <a:srgbClr val="000000"/>
                </a:solidFill>
                <a:effectLst/>
                <a:latin typeface="Sans serif"/>
              </a:rPr>
              <a:t> with the help of religious and traditional leader champions.</a:t>
            </a:r>
          </a:p>
        </p:txBody>
      </p:sp>
      <p:pic>
        <p:nvPicPr>
          <p:cNvPr id="10" name="Picture 9" descr="A picture containing drawing&#10;&#10;Description automatically generated">
            <a:extLst>
              <a:ext uri="{FF2B5EF4-FFF2-40B4-BE49-F238E27FC236}">
                <a16:creationId xmlns:a16="http://schemas.microsoft.com/office/drawing/2014/main" id="{83DFA655-36EA-4CE8-B3E7-7553185863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0616" y="6190939"/>
            <a:ext cx="586891" cy="561262"/>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B604689D-1E69-4920-AA4A-1E5FB3BC8C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7001" y="6213905"/>
            <a:ext cx="1205783" cy="538296"/>
          </a:xfrm>
          <a:prstGeom prst="rect">
            <a:avLst/>
          </a:prstGeom>
        </p:spPr>
      </p:pic>
    </p:spTree>
    <p:extLst>
      <p:ext uri="{BB962C8B-B14F-4D97-AF65-F5344CB8AC3E}">
        <p14:creationId xmlns:p14="http://schemas.microsoft.com/office/powerpoint/2010/main" val="1706007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AE778F-78A5-493A-8D6F-7F63922E9E00}"/>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3000" b="1" dirty="0">
                <a:latin typeface="Sans serif"/>
              </a:rPr>
              <a:t>Track 3 Recommendations (cont’d): </a:t>
            </a:r>
            <a:br>
              <a:rPr lang="en-US" sz="3000" b="1" dirty="0">
                <a:latin typeface="Sans serif"/>
              </a:rPr>
            </a:br>
            <a:r>
              <a:rPr lang="en-US" sz="3000" b="1" dirty="0">
                <a:latin typeface="Sans serif"/>
              </a:rPr>
              <a:t>Equitable Partnerships for Transformative Health</a:t>
            </a:r>
            <a:endParaRPr lang="en-US" sz="3000" dirty="0">
              <a:latin typeface="Sans serif"/>
            </a:endParaRPr>
          </a:p>
        </p:txBody>
      </p:sp>
      <p:sp>
        <p:nvSpPr>
          <p:cNvPr id="308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C0F7461-009E-48FF-930D-7488ECB71A17}"/>
              </a:ext>
            </a:extLst>
          </p:cNvPr>
          <p:cNvSpPr>
            <a:spLocks noGrp="1"/>
          </p:cNvSpPr>
          <p:nvPr>
            <p:ph idx="1"/>
          </p:nvPr>
        </p:nvSpPr>
        <p:spPr>
          <a:xfrm>
            <a:off x="572492" y="2071315"/>
            <a:ext cx="11018519" cy="4680885"/>
          </a:xfrm>
        </p:spPr>
        <p:txBody>
          <a:bodyPr vert="horz" lIns="91440" tIns="45720" rIns="91440" bIns="45720" rtlCol="0" anchor="t">
            <a:normAutofit/>
          </a:bodyPr>
          <a:lstStyle/>
          <a:p>
            <a:pPr marL="457200" indent="-457200">
              <a:spcBef>
                <a:spcPts val="0"/>
              </a:spcBef>
              <a:buAutoNum type="arabicPeriod" startAt="4"/>
            </a:pPr>
            <a:r>
              <a:rPr lang="en-US" sz="2400" dirty="0">
                <a:solidFill>
                  <a:srgbClr val="000000"/>
                </a:solidFill>
                <a:latin typeface="Sans serif"/>
              </a:rPr>
              <a:t>Increase partnerships with organizations of people with disabilities (OPDs). Work with them to guarantee reasonable accommodations in health care programs and facilities for people with disabilities (e.g., sign language interpretation, assistive technologies). </a:t>
            </a:r>
            <a:r>
              <a:rPr lang="en-US" sz="2400" dirty="0">
                <a:latin typeface="Sans serif"/>
              </a:rPr>
              <a:t>Ensure healthcare providers’ info is in accessible formats for those with physical, sensory and intellectual disabilities, as well as those with low literacy.</a:t>
            </a:r>
            <a:endParaRPr lang="en-US" sz="2400" b="0" i="0" u="none" strike="noStrike" dirty="0">
              <a:solidFill>
                <a:srgbClr val="000000"/>
              </a:solidFill>
              <a:effectLst/>
              <a:latin typeface="Sans serif"/>
            </a:endParaRPr>
          </a:p>
          <a:p>
            <a:pPr marL="457200" indent="-457200">
              <a:spcBef>
                <a:spcPts val="0"/>
              </a:spcBef>
              <a:buFont typeface="+mj-lt"/>
              <a:buAutoNum type="arabicPeriod" startAt="5"/>
            </a:pPr>
            <a:r>
              <a:rPr lang="en-US" sz="2400" b="0" i="0" u="none" strike="noStrike" dirty="0">
                <a:solidFill>
                  <a:srgbClr val="000000"/>
                </a:solidFill>
                <a:effectLst/>
                <a:latin typeface="Sans serif"/>
              </a:rPr>
              <a:t>Engage partners that can help build the capacity of health workers on GBV and psychosocial or psychological </a:t>
            </a:r>
            <a:r>
              <a:rPr lang="en-US" sz="2400" dirty="0">
                <a:solidFill>
                  <a:srgbClr val="000000"/>
                </a:solidFill>
                <a:latin typeface="Sans serif"/>
              </a:rPr>
              <a:t>f</a:t>
            </a:r>
            <a:r>
              <a:rPr lang="en-US" sz="2400" b="0" i="0" u="none" strike="noStrike" dirty="0">
                <a:solidFill>
                  <a:srgbClr val="000000"/>
                </a:solidFill>
                <a:effectLst/>
                <a:latin typeface="Sans serif"/>
              </a:rPr>
              <a:t>irst </a:t>
            </a:r>
            <a:r>
              <a:rPr lang="en-US" sz="2400" dirty="0">
                <a:solidFill>
                  <a:srgbClr val="000000"/>
                </a:solidFill>
                <a:latin typeface="Sans serif"/>
              </a:rPr>
              <a:t>a</a:t>
            </a:r>
            <a:r>
              <a:rPr lang="en-US" sz="2400" b="0" i="0" u="none" strike="noStrike" dirty="0">
                <a:solidFill>
                  <a:srgbClr val="000000"/>
                </a:solidFill>
                <a:effectLst/>
                <a:latin typeface="Sans serif"/>
              </a:rPr>
              <a:t>id (PFA), especially </a:t>
            </a:r>
            <a:r>
              <a:rPr lang="en-US" sz="2400" dirty="0">
                <a:solidFill>
                  <a:srgbClr val="000000"/>
                </a:solidFill>
                <a:latin typeface="Sans serif"/>
              </a:rPr>
              <a:t>frontline health</a:t>
            </a:r>
            <a:r>
              <a:rPr lang="en-US" sz="2400" b="0" i="0" u="none" strike="noStrike" dirty="0">
                <a:solidFill>
                  <a:srgbClr val="000000"/>
                </a:solidFill>
                <a:effectLst/>
                <a:latin typeface="Sans serif"/>
              </a:rPr>
              <a:t> facility staff </a:t>
            </a:r>
            <a:r>
              <a:rPr lang="en-US" sz="2400" dirty="0">
                <a:solidFill>
                  <a:srgbClr val="000000"/>
                </a:solidFill>
                <a:latin typeface="Sans serif"/>
              </a:rPr>
              <a:t>and</a:t>
            </a:r>
            <a:r>
              <a:rPr lang="en-US" sz="2400" b="0" i="0" u="none" strike="noStrike" dirty="0">
                <a:solidFill>
                  <a:srgbClr val="000000"/>
                </a:solidFill>
                <a:effectLst/>
                <a:latin typeface="Sans serif"/>
              </a:rPr>
              <a:t> medical practitioners.</a:t>
            </a:r>
            <a:endParaRPr lang="en-US" sz="2400" b="0" dirty="0">
              <a:effectLst/>
              <a:latin typeface="Sans serif"/>
            </a:endParaRPr>
          </a:p>
          <a:p>
            <a:pPr marL="457200" indent="-457200" fontAlgn="base">
              <a:buFont typeface="+mj-lt"/>
              <a:buAutoNum type="arabicPeriod" startAt="5"/>
            </a:pPr>
            <a:r>
              <a:rPr lang="en-US" sz="2400" dirty="0">
                <a:latin typeface="Sans serif"/>
              </a:rPr>
              <a:t>Ensure harmonization of gender equality and social inclusion approaches and policies in health programs with public/private/civil society partnerships.</a:t>
            </a:r>
            <a:br>
              <a:rPr lang="en-US" sz="2000" dirty="0"/>
            </a:br>
            <a:endParaRPr lang="en-US" sz="2000" dirty="0">
              <a:solidFill>
                <a:srgbClr val="000000"/>
              </a:solidFill>
              <a:latin typeface="Arial" panose="020B0604020202020204" pitchFamily="34" charset="0"/>
            </a:endParaRPr>
          </a:p>
          <a:p>
            <a:pPr marL="457200" indent="-457200">
              <a:buFont typeface="+mj-lt"/>
              <a:buAutoNum type="arabicPeriod" startAt="5"/>
            </a:pPr>
            <a:endParaRPr lang="en-US" sz="2000" dirty="0"/>
          </a:p>
        </p:txBody>
      </p:sp>
      <p:pic>
        <p:nvPicPr>
          <p:cNvPr id="10" name="Picture 9" descr="A picture containing drawing&#10;&#10;Description automatically generated">
            <a:extLst>
              <a:ext uri="{FF2B5EF4-FFF2-40B4-BE49-F238E27FC236}">
                <a16:creationId xmlns:a16="http://schemas.microsoft.com/office/drawing/2014/main" id="{83DFA655-36EA-4CE8-B3E7-7553185863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0616" y="6190939"/>
            <a:ext cx="586891" cy="561262"/>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B604689D-1E69-4920-AA4A-1E5FB3BC8C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7001" y="6213905"/>
            <a:ext cx="1205783" cy="538296"/>
          </a:xfrm>
          <a:prstGeom prst="rect">
            <a:avLst/>
          </a:prstGeom>
        </p:spPr>
      </p:pic>
    </p:spTree>
    <p:extLst>
      <p:ext uri="{BB962C8B-B14F-4D97-AF65-F5344CB8AC3E}">
        <p14:creationId xmlns:p14="http://schemas.microsoft.com/office/powerpoint/2010/main" val="31652684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AE778F-78A5-493A-8D6F-7F63922E9E00}"/>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3000" b="1" dirty="0">
                <a:latin typeface="Sans serif"/>
              </a:rPr>
              <a:t>Track 4 Recommendations: </a:t>
            </a:r>
            <a:br>
              <a:rPr lang="en-US" sz="3000" b="1" dirty="0">
                <a:latin typeface="Sans serif"/>
              </a:rPr>
            </a:br>
            <a:r>
              <a:rPr lang="en-US" sz="3000" b="1" dirty="0">
                <a:latin typeface="Sans serif"/>
              </a:rPr>
              <a:t>Equitable Partnerships for Climate Change and Environment</a:t>
            </a:r>
            <a:endParaRPr lang="en-US" sz="3000" dirty="0">
              <a:latin typeface="Sans serif"/>
            </a:endParaRPr>
          </a:p>
        </p:txBody>
      </p:sp>
      <p:sp>
        <p:nvSpPr>
          <p:cNvPr id="205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C0F7461-009E-48FF-930D-7488ECB71A17}"/>
              </a:ext>
            </a:extLst>
          </p:cNvPr>
          <p:cNvSpPr>
            <a:spLocks noGrp="1"/>
          </p:cNvSpPr>
          <p:nvPr>
            <p:ph idx="1"/>
          </p:nvPr>
        </p:nvSpPr>
        <p:spPr>
          <a:xfrm>
            <a:off x="572493" y="2071316"/>
            <a:ext cx="6713552" cy="4119172"/>
          </a:xfrm>
        </p:spPr>
        <p:txBody>
          <a:bodyPr vert="horz" lIns="91440" tIns="45720" rIns="91440" bIns="45720" rtlCol="0" anchor="t">
            <a:normAutofit/>
          </a:bodyPr>
          <a:lstStyle/>
          <a:p>
            <a:pPr>
              <a:buFontTx/>
              <a:buChar char="-"/>
            </a:pPr>
            <a:endParaRPr lang="en-US" sz="2400" dirty="0">
              <a:latin typeface="Sans serif"/>
            </a:endParaRPr>
          </a:p>
          <a:p>
            <a:pPr>
              <a:buFontTx/>
              <a:buChar char="-"/>
            </a:pPr>
            <a:endParaRPr lang="en-US" sz="2200" dirty="0"/>
          </a:p>
          <a:p>
            <a:pPr>
              <a:buFontTx/>
              <a:buChar char="-"/>
            </a:pPr>
            <a:endParaRPr lang="en-US" sz="2200" dirty="0"/>
          </a:p>
        </p:txBody>
      </p:sp>
      <p:pic>
        <p:nvPicPr>
          <p:cNvPr id="10" name="Picture 9" descr="A picture containing drawing&#10;&#10;Description automatically generated">
            <a:extLst>
              <a:ext uri="{FF2B5EF4-FFF2-40B4-BE49-F238E27FC236}">
                <a16:creationId xmlns:a16="http://schemas.microsoft.com/office/drawing/2014/main" id="{83DFA655-36EA-4CE8-B3E7-7553185863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0616" y="6190939"/>
            <a:ext cx="586891" cy="561262"/>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B604689D-1E69-4920-AA4A-1E5FB3BC8C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7001" y="6213905"/>
            <a:ext cx="1205783" cy="538296"/>
          </a:xfrm>
          <a:prstGeom prst="rect">
            <a:avLst/>
          </a:prstGeom>
        </p:spPr>
      </p:pic>
      <p:sp>
        <p:nvSpPr>
          <p:cNvPr id="17" name="Content Placeholder 2">
            <a:extLst>
              <a:ext uri="{FF2B5EF4-FFF2-40B4-BE49-F238E27FC236}">
                <a16:creationId xmlns:a16="http://schemas.microsoft.com/office/drawing/2014/main" id="{0DF4F0FA-24EE-095A-D9E6-60B7D761CB5D}"/>
              </a:ext>
            </a:extLst>
          </p:cNvPr>
          <p:cNvSpPr txBox="1">
            <a:spLocks/>
          </p:cNvSpPr>
          <p:nvPr/>
        </p:nvSpPr>
        <p:spPr>
          <a:xfrm>
            <a:off x="483053" y="1911494"/>
            <a:ext cx="11062240" cy="518504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rtl="0">
              <a:buFont typeface="+mj-lt"/>
              <a:buAutoNum type="arabicPeriod"/>
            </a:pPr>
            <a:r>
              <a:rPr lang="en-US" sz="2400" i="0" u="none" strike="noStrike" dirty="0">
                <a:solidFill>
                  <a:srgbClr val="000000"/>
                </a:solidFill>
                <a:effectLst/>
                <a:latin typeface="Sans serif"/>
              </a:rPr>
              <a:t>Reform climate disaster responses by including leadership from diverse community members </a:t>
            </a:r>
            <a:r>
              <a:rPr lang="en-US" sz="2400" dirty="0">
                <a:solidFill>
                  <a:srgbClr val="000000"/>
                </a:solidFill>
                <a:latin typeface="Sans serif"/>
              </a:rPr>
              <a:t>with</a:t>
            </a:r>
            <a:r>
              <a:rPr lang="en-US" sz="2400" i="0" u="none" strike="noStrike" dirty="0">
                <a:solidFill>
                  <a:srgbClr val="000000"/>
                </a:solidFill>
                <a:effectLst/>
                <a:latin typeface="Sans serif"/>
              </a:rPr>
              <a:t> lived realities (i.e., women and girls, younger, older, LGBTQIA+, indigenous, people living with disabilities, etc.) </a:t>
            </a:r>
            <a:r>
              <a:rPr lang="en-US" sz="2400" b="0" i="0" u="none" strike="noStrike" dirty="0">
                <a:solidFill>
                  <a:srgbClr val="000000"/>
                </a:solidFill>
                <a:effectLst/>
                <a:latin typeface="Sans serif"/>
              </a:rPr>
              <a:t>Dedicate corresponding consortium partner resources to ensure more accessible technology </a:t>
            </a:r>
            <a:r>
              <a:rPr lang="en-US" sz="2400" dirty="0">
                <a:solidFill>
                  <a:srgbClr val="000000"/>
                </a:solidFill>
                <a:latin typeface="Sans serif"/>
              </a:rPr>
              <a:t>and</a:t>
            </a:r>
            <a:r>
              <a:rPr lang="en-US" sz="2400" b="0" i="0" u="none" strike="noStrike" dirty="0">
                <a:solidFill>
                  <a:srgbClr val="000000"/>
                </a:solidFill>
                <a:effectLst/>
                <a:latin typeface="Sans serif"/>
              </a:rPr>
              <a:t> information sharing during rapid co-creation </a:t>
            </a:r>
            <a:r>
              <a:rPr lang="en-US" sz="2400" dirty="0">
                <a:solidFill>
                  <a:srgbClr val="000000"/>
                </a:solidFill>
                <a:latin typeface="Sans serif"/>
              </a:rPr>
              <a:t>and</a:t>
            </a:r>
            <a:r>
              <a:rPr lang="en-US" sz="2400" b="0" i="0" u="none" strike="noStrike" dirty="0">
                <a:solidFill>
                  <a:srgbClr val="000000"/>
                </a:solidFill>
                <a:effectLst/>
                <a:latin typeface="Sans serif"/>
              </a:rPr>
              <a:t> co-evaluation processes.</a:t>
            </a:r>
            <a:endParaRPr lang="en-US" sz="2400" i="0" u="none" strike="noStrike" dirty="0">
              <a:solidFill>
                <a:srgbClr val="000000"/>
              </a:solidFill>
              <a:effectLst/>
              <a:latin typeface="Sans serif"/>
            </a:endParaRPr>
          </a:p>
          <a:p>
            <a:pPr marL="457200" indent="-457200" rtl="0">
              <a:buFont typeface="+mj-lt"/>
              <a:buAutoNum type="arabicPeriod"/>
            </a:pPr>
            <a:r>
              <a:rPr lang="en-US" sz="2400" dirty="0">
                <a:solidFill>
                  <a:srgbClr val="000000"/>
                </a:solidFill>
                <a:latin typeface="Sans serif"/>
              </a:rPr>
              <a:t>Better </a:t>
            </a:r>
            <a:r>
              <a:rPr lang="en-US" sz="2400" i="0" u="none" strike="noStrike" dirty="0">
                <a:solidFill>
                  <a:srgbClr val="000000"/>
                </a:solidFill>
                <a:effectLst/>
                <a:latin typeface="Sans serif"/>
              </a:rPr>
              <a:t>engage</a:t>
            </a:r>
            <a:r>
              <a:rPr lang="en-US" sz="2400" dirty="0">
                <a:solidFill>
                  <a:srgbClr val="000000"/>
                </a:solidFill>
                <a:latin typeface="Sans serif"/>
              </a:rPr>
              <a:t> organizations of people with different disabilities </a:t>
            </a:r>
            <a:r>
              <a:rPr lang="en-US" sz="2400" i="0" u="none" strike="noStrike" dirty="0">
                <a:solidFill>
                  <a:srgbClr val="000000"/>
                </a:solidFill>
                <a:effectLst/>
                <a:latin typeface="Sans serif"/>
              </a:rPr>
              <a:t>as full consortium partners in climate change mitigation initiatives. Budget for reasonable accommodations in all activities to better support grantees </a:t>
            </a:r>
            <a:r>
              <a:rPr lang="en-US" sz="2400" dirty="0">
                <a:solidFill>
                  <a:srgbClr val="000000"/>
                </a:solidFill>
                <a:latin typeface="Sans serif"/>
              </a:rPr>
              <a:t>and</a:t>
            </a:r>
            <a:r>
              <a:rPr lang="en-US" sz="2400" i="0" u="none" strike="noStrike" dirty="0">
                <a:solidFill>
                  <a:srgbClr val="000000"/>
                </a:solidFill>
                <a:effectLst/>
                <a:latin typeface="Sans serif"/>
              </a:rPr>
              <a:t> participants, including D/deaf </a:t>
            </a:r>
            <a:r>
              <a:rPr lang="en-US" sz="2400" dirty="0">
                <a:solidFill>
                  <a:srgbClr val="000000"/>
                </a:solidFill>
                <a:latin typeface="Sans serif"/>
              </a:rPr>
              <a:t>and</a:t>
            </a:r>
            <a:r>
              <a:rPr lang="en-US" sz="2400" i="0" u="none" strike="noStrike" dirty="0">
                <a:solidFill>
                  <a:srgbClr val="000000"/>
                </a:solidFill>
                <a:effectLst/>
                <a:latin typeface="Sans serif"/>
              </a:rPr>
              <a:t> </a:t>
            </a:r>
            <a:r>
              <a:rPr lang="en-US" sz="2400" dirty="0">
                <a:solidFill>
                  <a:srgbClr val="000000"/>
                </a:solidFill>
                <a:latin typeface="Sans serif"/>
              </a:rPr>
              <a:t>h</a:t>
            </a:r>
            <a:r>
              <a:rPr lang="en-US" sz="2400" i="0" u="none" strike="noStrike" dirty="0">
                <a:solidFill>
                  <a:srgbClr val="000000"/>
                </a:solidFill>
                <a:effectLst/>
                <a:latin typeface="Sans serif"/>
              </a:rPr>
              <a:t>ard of hearing community members.   </a:t>
            </a:r>
            <a:endParaRPr lang="en-US" sz="2400" b="0" i="0" u="none" strike="noStrike" dirty="0">
              <a:solidFill>
                <a:srgbClr val="000000"/>
              </a:solidFill>
              <a:effectLst/>
              <a:latin typeface="Sans serif"/>
            </a:endParaRPr>
          </a:p>
          <a:p>
            <a:pPr marL="457200" indent="-457200" rtl="0" fontAlgn="base">
              <a:buFont typeface="+mj-lt"/>
              <a:buAutoNum type="arabicPeriod"/>
            </a:pPr>
            <a:r>
              <a:rPr lang="en-US" sz="2400" b="0" i="0" u="none" strike="noStrike" dirty="0">
                <a:solidFill>
                  <a:srgbClr val="000000"/>
                </a:solidFill>
                <a:effectLst/>
                <a:latin typeface="Sans serif"/>
              </a:rPr>
              <a:t>Prioritize collaboratively created community charters for natural </a:t>
            </a:r>
            <a:r>
              <a:rPr lang="en-US" sz="2400" dirty="0">
                <a:solidFill>
                  <a:srgbClr val="000000"/>
                </a:solidFill>
                <a:latin typeface="Sans serif"/>
              </a:rPr>
              <a:t>r</a:t>
            </a:r>
            <a:r>
              <a:rPr lang="en-US" sz="2400" b="0" i="0" u="none" strike="noStrike" dirty="0">
                <a:solidFill>
                  <a:srgbClr val="000000"/>
                </a:solidFill>
                <a:effectLst/>
                <a:latin typeface="Sans serif"/>
              </a:rPr>
              <a:t>esource </a:t>
            </a:r>
            <a:r>
              <a:rPr lang="en-US" sz="2400" dirty="0">
                <a:solidFill>
                  <a:srgbClr val="000000"/>
                </a:solidFill>
                <a:latin typeface="Sans serif"/>
              </a:rPr>
              <a:t>m</a:t>
            </a:r>
            <a:r>
              <a:rPr lang="en-US" sz="2400" b="0" i="0" u="none" strike="noStrike" dirty="0">
                <a:solidFill>
                  <a:srgbClr val="000000"/>
                </a:solidFill>
                <a:effectLst/>
                <a:latin typeface="Sans serif"/>
              </a:rPr>
              <a:t>anagement (NRM) committees </a:t>
            </a:r>
            <a:r>
              <a:rPr lang="en-US" sz="2400" dirty="0">
                <a:solidFill>
                  <a:srgbClr val="000000"/>
                </a:solidFill>
                <a:latin typeface="Sans serif"/>
              </a:rPr>
              <a:t>and</a:t>
            </a:r>
            <a:r>
              <a:rPr lang="en-US" sz="2400" b="0" i="0" u="none" strike="noStrike" dirty="0">
                <a:solidFill>
                  <a:srgbClr val="000000"/>
                </a:solidFill>
                <a:effectLst/>
                <a:latin typeface="Sans serif"/>
              </a:rPr>
              <a:t> project design, budget monitoring and evaluation, and greater leadership of historically excluded groups. </a:t>
            </a:r>
          </a:p>
          <a:p>
            <a:pPr marL="457200" indent="-457200">
              <a:buFont typeface="+mj-lt"/>
              <a:buAutoNum type="arabicPeriod"/>
            </a:pPr>
            <a:endParaRPr lang="en-US" sz="2000" dirty="0">
              <a:latin typeface="Sans serif"/>
            </a:endParaRPr>
          </a:p>
          <a:p>
            <a:pPr marL="457200" indent="-457200">
              <a:buFont typeface="+mj-lt"/>
              <a:buAutoNum type="arabicPeriod"/>
            </a:pPr>
            <a:endParaRPr lang="en-US" sz="2000" dirty="0"/>
          </a:p>
          <a:p>
            <a:pPr marL="457200" indent="-457200">
              <a:buFont typeface="+mj-lt"/>
              <a:buAutoNum type="arabicPeriod"/>
            </a:pPr>
            <a:endParaRPr lang="en-US" sz="2000" dirty="0"/>
          </a:p>
        </p:txBody>
      </p:sp>
    </p:spTree>
    <p:extLst>
      <p:ext uri="{BB962C8B-B14F-4D97-AF65-F5344CB8AC3E}">
        <p14:creationId xmlns:p14="http://schemas.microsoft.com/office/powerpoint/2010/main" val="17813846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E778F-78A5-493A-8D6F-7F63922E9E00}"/>
              </a:ext>
            </a:extLst>
          </p:cNvPr>
          <p:cNvSpPr>
            <a:spLocks noGrp="1"/>
          </p:cNvSpPr>
          <p:nvPr>
            <p:ph type="title"/>
          </p:nvPr>
        </p:nvSpPr>
        <p:spPr>
          <a:xfrm>
            <a:off x="572493" y="238539"/>
            <a:ext cx="11018520" cy="1434415"/>
          </a:xfrm>
        </p:spPr>
        <p:txBody>
          <a:bodyPr vert="horz" lIns="91440" tIns="45720" rIns="91440" bIns="45720" rtlCol="0" anchor="b">
            <a:noAutofit/>
          </a:bodyPr>
          <a:lstStyle/>
          <a:p>
            <a:r>
              <a:rPr lang="en-US" sz="3100" b="1" dirty="0">
                <a:solidFill>
                  <a:schemeClr val="bg1"/>
                </a:solidFill>
                <a:latin typeface="Sans serif"/>
              </a:rPr>
              <a:t>Index for Gender Plus Summit 2022 Tools and Recommendations</a:t>
            </a:r>
            <a:br>
              <a:rPr lang="en-US" sz="3100" b="1" dirty="0">
                <a:solidFill>
                  <a:schemeClr val="bg1"/>
                </a:solidFill>
                <a:latin typeface="Sans serif"/>
              </a:rPr>
            </a:br>
            <a:endParaRPr lang="en-US" sz="3100" dirty="0">
              <a:solidFill>
                <a:schemeClr val="bg1"/>
              </a:solidFill>
              <a:latin typeface="Sans serif"/>
            </a:endParaRPr>
          </a:p>
        </p:txBody>
      </p:sp>
      <p:sp>
        <p:nvSpPr>
          <p:cNvPr id="3" name="Content Placeholder 2">
            <a:extLst>
              <a:ext uri="{FF2B5EF4-FFF2-40B4-BE49-F238E27FC236}">
                <a16:creationId xmlns:a16="http://schemas.microsoft.com/office/drawing/2014/main" id="{7C0F7461-009E-48FF-930D-7488ECB71A17}"/>
              </a:ext>
            </a:extLst>
          </p:cNvPr>
          <p:cNvSpPr>
            <a:spLocks noGrp="1"/>
          </p:cNvSpPr>
          <p:nvPr>
            <p:ph idx="1"/>
          </p:nvPr>
        </p:nvSpPr>
        <p:spPr>
          <a:xfrm>
            <a:off x="572493" y="1525401"/>
            <a:ext cx="9598923" cy="5226799"/>
          </a:xfrm>
        </p:spPr>
        <p:txBody>
          <a:bodyPr vert="horz" lIns="91440" tIns="45720" rIns="91440" bIns="45720" rtlCol="0" anchor="t">
            <a:normAutofit lnSpcReduction="10000"/>
          </a:bodyPr>
          <a:lstStyle/>
          <a:p>
            <a:r>
              <a:rPr lang="en-US" sz="2600" b="1" dirty="0">
                <a:solidFill>
                  <a:schemeClr val="bg1"/>
                </a:solidFill>
                <a:latin typeface="Sans serif"/>
              </a:rPr>
              <a:t>SLIDES 3</a:t>
            </a:r>
            <a:r>
              <a:rPr lang="en-US" sz="2600" b="1" dirty="0">
                <a:solidFill>
                  <a:schemeClr val="bg1"/>
                </a:solidFill>
                <a:latin typeface="Times New Roman" panose="02020603050405020304" pitchFamily="18" charset="0"/>
                <a:cs typeface="Times New Roman" panose="02020603050405020304" pitchFamily="18" charset="0"/>
              </a:rPr>
              <a:t>–</a:t>
            </a:r>
            <a:r>
              <a:rPr lang="en-US" sz="2600" b="1" dirty="0">
                <a:solidFill>
                  <a:schemeClr val="bg1"/>
                </a:solidFill>
                <a:latin typeface="Sans serif"/>
              </a:rPr>
              <a:t>9: </a:t>
            </a:r>
            <a:br>
              <a:rPr lang="en-US" sz="2600" b="1" dirty="0">
                <a:solidFill>
                  <a:schemeClr val="bg1"/>
                </a:solidFill>
                <a:latin typeface="Sans serif"/>
                <a:hlinkClick r:id="rId2" action="ppaction://hlinksldjump">
                  <a:extLst>
                    <a:ext uri="{A12FA001-AC4F-418D-AE19-62706E023703}">
                      <ahyp:hlinkClr xmlns:ahyp="http://schemas.microsoft.com/office/drawing/2018/hyperlinkcolor" val="tx"/>
                    </a:ext>
                  </a:extLst>
                </a:hlinkClick>
              </a:rPr>
            </a:br>
            <a:r>
              <a:rPr lang="en-US" sz="2600" b="1" dirty="0">
                <a:solidFill>
                  <a:srgbClr val="99CCFF"/>
                </a:solidFill>
                <a:latin typeface="Sans serif"/>
                <a:hlinkClick r:id="rId2" action="ppaction://hlinksldjump">
                  <a:extLst>
                    <a:ext uri="{A12FA001-AC4F-418D-AE19-62706E023703}">
                      <ahyp:hlinkClr xmlns:ahyp="http://schemas.microsoft.com/office/drawing/2018/hyperlinkcolor" val="tx"/>
                    </a:ext>
                  </a:extLst>
                </a:hlinkClick>
              </a:rPr>
              <a:t>TOOLS AND RESOURCES TO SUPPORT EQUITABLE PARTNERSHIPS</a:t>
            </a:r>
            <a:br>
              <a:rPr lang="en-US" sz="2600" b="1" dirty="0">
                <a:solidFill>
                  <a:srgbClr val="CCFFFF"/>
                </a:solidFill>
                <a:latin typeface="Sans serif"/>
              </a:rPr>
            </a:br>
            <a:endParaRPr lang="en-US" sz="2600" b="1" dirty="0">
              <a:solidFill>
                <a:srgbClr val="CCFFFF"/>
              </a:solidFill>
              <a:latin typeface="Sans serif"/>
            </a:endParaRPr>
          </a:p>
          <a:p>
            <a:r>
              <a:rPr lang="en-US" sz="2600" b="1" dirty="0">
                <a:solidFill>
                  <a:schemeClr val="bg1"/>
                </a:solidFill>
                <a:latin typeface="Sans serif"/>
                <a:ea typeface="+mj-ea"/>
                <a:cs typeface="+mj-cs"/>
              </a:rPr>
              <a:t>SLIDES 10</a:t>
            </a:r>
            <a:r>
              <a:rPr lang="en-US" sz="2600" b="1" dirty="0">
                <a:solidFill>
                  <a:schemeClr val="bg1"/>
                </a:solidFill>
                <a:latin typeface="Times New Roman" panose="02020603050405020304" pitchFamily="18" charset="0"/>
                <a:cs typeface="Times New Roman" panose="02020603050405020304" pitchFamily="18" charset="0"/>
              </a:rPr>
              <a:t>–</a:t>
            </a:r>
            <a:r>
              <a:rPr lang="en-US" sz="2600" b="1" dirty="0">
                <a:solidFill>
                  <a:schemeClr val="bg1"/>
                </a:solidFill>
                <a:latin typeface="Sans serif"/>
                <a:ea typeface="+mj-ea"/>
                <a:cs typeface="+mj-cs"/>
              </a:rPr>
              <a:t>22: </a:t>
            </a:r>
            <a:br>
              <a:rPr lang="en-US" sz="2600" b="1" dirty="0">
                <a:solidFill>
                  <a:schemeClr val="bg1"/>
                </a:solidFill>
                <a:latin typeface="Sans serif"/>
                <a:ea typeface="+mj-ea"/>
                <a:cs typeface="+mj-cs"/>
                <a:hlinkClick r:id="rId3" action="ppaction://hlinksldjump">
                  <a:extLst>
                    <a:ext uri="{A12FA001-AC4F-418D-AE19-62706E023703}">
                      <ahyp:hlinkClr xmlns:ahyp="http://schemas.microsoft.com/office/drawing/2018/hyperlinkcolor" val="tx"/>
                    </a:ext>
                  </a:extLst>
                </a:hlinkClick>
              </a:rPr>
            </a:br>
            <a:r>
              <a:rPr lang="en-US" sz="2600" b="1" kern="1200" dirty="0">
                <a:solidFill>
                  <a:srgbClr val="99CCFF"/>
                </a:solidFill>
                <a:latin typeface="Sans serif"/>
                <a:ea typeface="+mj-ea"/>
                <a:cs typeface="+mj-cs"/>
                <a:hlinkClick r:id="rId3" action="ppaction://hlinksldjump">
                  <a:extLst>
                    <a:ext uri="{A12FA001-AC4F-418D-AE19-62706E023703}">
                      <ahyp:hlinkClr xmlns:ahyp="http://schemas.microsoft.com/office/drawing/2018/hyperlinkcolor" val="tx"/>
                    </a:ext>
                  </a:extLst>
                </a:hlinkClick>
              </a:rPr>
              <a:t>RECOMMENDATIONS TO SUPPORT EQUITABLE PARTNERSHIPS</a:t>
            </a:r>
            <a:br>
              <a:rPr lang="en-US" sz="2600" b="1" kern="1200" dirty="0">
                <a:solidFill>
                  <a:schemeClr val="bg1"/>
                </a:solidFill>
                <a:latin typeface="Sans serif"/>
                <a:ea typeface="+mj-ea"/>
                <a:cs typeface="+mj-cs"/>
              </a:rPr>
            </a:br>
            <a:endParaRPr lang="en-US" sz="2600" b="1" kern="1200" dirty="0">
              <a:solidFill>
                <a:schemeClr val="bg1"/>
              </a:solidFill>
              <a:latin typeface="Sans serif"/>
              <a:ea typeface="+mj-ea"/>
              <a:cs typeface="+mj-cs"/>
            </a:endParaRPr>
          </a:p>
          <a:p>
            <a:r>
              <a:rPr lang="en-US" sz="2600" b="1" dirty="0">
                <a:solidFill>
                  <a:schemeClr val="bg1"/>
                </a:solidFill>
                <a:latin typeface="Sans serif"/>
                <a:ea typeface="+mj-ea"/>
                <a:cs typeface="+mj-cs"/>
              </a:rPr>
              <a:t>SLIDES 23</a:t>
            </a:r>
            <a:r>
              <a:rPr lang="en-US" sz="2600" b="1" dirty="0">
                <a:solidFill>
                  <a:schemeClr val="bg1"/>
                </a:solidFill>
                <a:latin typeface="Times New Roman" panose="02020603050405020304" pitchFamily="18" charset="0"/>
                <a:cs typeface="Times New Roman" panose="02020603050405020304" pitchFamily="18" charset="0"/>
              </a:rPr>
              <a:t>–</a:t>
            </a:r>
            <a:r>
              <a:rPr lang="en-US" sz="2600" b="1" dirty="0">
                <a:solidFill>
                  <a:schemeClr val="bg1"/>
                </a:solidFill>
                <a:latin typeface="Sans serif"/>
                <a:ea typeface="+mj-ea"/>
                <a:cs typeface="+mj-cs"/>
              </a:rPr>
              <a:t>26: </a:t>
            </a:r>
            <a:br>
              <a:rPr lang="en-US" sz="2600" b="1" dirty="0">
                <a:solidFill>
                  <a:schemeClr val="bg1"/>
                </a:solidFill>
                <a:latin typeface="Sans serif"/>
                <a:ea typeface="+mj-ea"/>
                <a:cs typeface="+mj-cs"/>
                <a:hlinkClick r:id="rId4" action="ppaction://hlinksldjump">
                  <a:extLst>
                    <a:ext uri="{A12FA001-AC4F-418D-AE19-62706E023703}">
                      <ahyp:hlinkClr xmlns:ahyp="http://schemas.microsoft.com/office/drawing/2018/hyperlinkcolor" val="tx"/>
                    </a:ext>
                  </a:extLst>
                </a:hlinkClick>
              </a:rPr>
            </a:br>
            <a:r>
              <a:rPr lang="en-US" sz="2600" b="1" kern="1200" dirty="0">
                <a:solidFill>
                  <a:srgbClr val="99CCFF"/>
                </a:solidFill>
                <a:latin typeface="Sans serif"/>
                <a:ea typeface="+mj-ea"/>
                <a:cs typeface="+mj-cs"/>
                <a:hlinkClick r:id="rId4" action="ppaction://hlinksldjump">
                  <a:extLst>
                    <a:ext uri="{A12FA001-AC4F-418D-AE19-62706E023703}">
                      <ahyp:hlinkClr xmlns:ahyp="http://schemas.microsoft.com/office/drawing/2018/hyperlinkcolor" val="tx"/>
                    </a:ext>
                  </a:extLst>
                </a:hlinkClick>
              </a:rPr>
              <a:t>AGENDA, VIDEO RECORDINGS, POWERPOINTS AND SPEAKER ORGS</a:t>
            </a:r>
            <a:br>
              <a:rPr lang="en-US" sz="2600" b="1" kern="1200" dirty="0">
                <a:solidFill>
                  <a:schemeClr val="bg1"/>
                </a:solidFill>
                <a:latin typeface="Sans serif"/>
                <a:ea typeface="+mj-ea"/>
                <a:cs typeface="+mj-cs"/>
              </a:rPr>
            </a:br>
            <a:endParaRPr lang="en-US" sz="2600" b="1" kern="1200" dirty="0">
              <a:solidFill>
                <a:schemeClr val="bg1"/>
              </a:solidFill>
              <a:latin typeface="Sans serif"/>
              <a:ea typeface="+mj-ea"/>
              <a:cs typeface="+mj-cs"/>
            </a:endParaRPr>
          </a:p>
          <a:p>
            <a:r>
              <a:rPr lang="en-US" sz="2600" b="1" dirty="0">
                <a:solidFill>
                  <a:schemeClr val="bg1"/>
                </a:solidFill>
                <a:latin typeface="Sans serif"/>
                <a:ea typeface="+mj-ea"/>
                <a:cs typeface="+mj-cs"/>
              </a:rPr>
              <a:t>SLIDES 27</a:t>
            </a:r>
            <a:r>
              <a:rPr lang="en-US" sz="2600" b="1" dirty="0">
                <a:solidFill>
                  <a:schemeClr val="bg1"/>
                </a:solidFill>
                <a:latin typeface="Times New Roman" panose="02020603050405020304" pitchFamily="18" charset="0"/>
                <a:cs typeface="Times New Roman" panose="02020603050405020304" pitchFamily="18" charset="0"/>
              </a:rPr>
              <a:t>–</a:t>
            </a:r>
            <a:r>
              <a:rPr lang="en-US" sz="2600" b="1" kern="1200" dirty="0">
                <a:solidFill>
                  <a:schemeClr val="bg1"/>
                </a:solidFill>
                <a:latin typeface="Sans serif"/>
                <a:ea typeface="+mj-ea"/>
                <a:cs typeface="+mj-cs"/>
              </a:rPr>
              <a:t>29:</a:t>
            </a:r>
            <a:r>
              <a:rPr lang="en-US" sz="2600" b="1" kern="1200" dirty="0">
                <a:solidFill>
                  <a:schemeClr val="bg1"/>
                </a:solidFill>
                <a:latin typeface="Sans serif"/>
                <a:ea typeface="+mj-ea"/>
                <a:cs typeface="+mj-cs"/>
                <a:hlinkClick r:id="rId5" action="ppaction://hlinksldjump">
                  <a:extLst>
                    <a:ext uri="{A12FA001-AC4F-418D-AE19-62706E023703}">
                      <ahyp:hlinkClr xmlns:ahyp="http://schemas.microsoft.com/office/drawing/2018/hyperlinkcolor" val="tx"/>
                    </a:ext>
                  </a:extLst>
                </a:hlinkClick>
              </a:rPr>
              <a:t> </a:t>
            </a:r>
            <a:br>
              <a:rPr lang="en-US" sz="2600" b="1" kern="1200" dirty="0">
                <a:solidFill>
                  <a:schemeClr val="bg1"/>
                </a:solidFill>
                <a:latin typeface="Sans serif"/>
                <a:ea typeface="+mj-ea"/>
                <a:cs typeface="+mj-cs"/>
                <a:hlinkClick r:id="rId5" action="ppaction://hlinksldjump">
                  <a:extLst>
                    <a:ext uri="{A12FA001-AC4F-418D-AE19-62706E023703}">
                      <ahyp:hlinkClr xmlns:ahyp="http://schemas.microsoft.com/office/drawing/2018/hyperlinkcolor" val="tx"/>
                    </a:ext>
                  </a:extLst>
                </a:hlinkClick>
              </a:rPr>
            </a:br>
            <a:r>
              <a:rPr lang="en-US" sz="2600" b="1" kern="1200" dirty="0">
                <a:solidFill>
                  <a:srgbClr val="99CCFF"/>
                </a:solidFill>
                <a:latin typeface="Sans serif"/>
                <a:ea typeface="+mj-ea"/>
                <a:cs typeface="+mj-cs"/>
                <a:hlinkClick r:id="rId5" action="ppaction://hlinksldjump">
                  <a:extLst>
                    <a:ext uri="{A12FA001-AC4F-418D-AE19-62706E023703}">
                      <ahyp:hlinkClr xmlns:ahyp="http://schemas.microsoft.com/office/drawing/2018/hyperlinkcolor" val="tx"/>
                    </a:ext>
                  </a:extLst>
                </a:hlinkClick>
              </a:rPr>
              <a:t>SPONSORS AND PARTNERS</a:t>
            </a:r>
            <a:br>
              <a:rPr lang="en-US" sz="2600" b="1" kern="1200" dirty="0">
                <a:solidFill>
                  <a:srgbClr val="6969FF"/>
                </a:solidFill>
                <a:latin typeface="Sans serif"/>
                <a:ea typeface="+mj-ea"/>
                <a:cs typeface="+mj-cs"/>
              </a:rPr>
            </a:br>
            <a:endParaRPr lang="en-US" sz="2600" b="1" kern="1200" dirty="0">
              <a:solidFill>
                <a:srgbClr val="6969FF"/>
              </a:solidFill>
              <a:latin typeface="Sans serif"/>
              <a:ea typeface="+mj-ea"/>
              <a:cs typeface="+mj-cs"/>
            </a:endParaRPr>
          </a:p>
          <a:p>
            <a:r>
              <a:rPr lang="en-US" sz="2600" b="1" dirty="0">
                <a:solidFill>
                  <a:schemeClr val="bg1"/>
                </a:solidFill>
                <a:latin typeface="Sans serif"/>
                <a:ea typeface="+mj-ea"/>
                <a:cs typeface="+mj-cs"/>
              </a:rPr>
              <a:t>SLIDE 30</a:t>
            </a:r>
            <a:r>
              <a:rPr lang="en-US" sz="2600" b="1" kern="1200" dirty="0">
                <a:solidFill>
                  <a:schemeClr val="bg1"/>
                </a:solidFill>
                <a:latin typeface="Sans serif"/>
                <a:ea typeface="+mj-ea"/>
                <a:cs typeface="+mj-cs"/>
              </a:rPr>
              <a:t>:</a:t>
            </a:r>
            <a:r>
              <a:rPr lang="en-US" sz="2600" b="1" kern="1200" dirty="0">
                <a:solidFill>
                  <a:schemeClr val="bg1"/>
                </a:solidFill>
                <a:latin typeface="Sans serif"/>
                <a:ea typeface="+mj-ea"/>
                <a:cs typeface="+mj-cs"/>
                <a:hlinkClick r:id="rId6" action="ppaction://hlinksldjump">
                  <a:extLst>
                    <a:ext uri="{A12FA001-AC4F-418D-AE19-62706E023703}">
                      <ahyp:hlinkClr xmlns:ahyp="http://schemas.microsoft.com/office/drawing/2018/hyperlinkcolor" val="tx"/>
                    </a:ext>
                  </a:extLst>
                </a:hlinkClick>
              </a:rPr>
              <a:t> </a:t>
            </a:r>
            <a:br>
              <a:rPr lang="en-US" sz="2600" b="1" kern="1200" dirty="0">
                <a:solidFill>
                  <a:schemeClr val="bg1"/>
                </a:solidFill>
                <a:latin typeface="Sans serif"/>
                <a:ea typeface="+mj-ea"/>
                <a:cs typeface="+mj-cs"/>
                <a:hlinkClick r:id="rId6" action="ppaction://hlinksldjump">
                  <a:extLst>
                    <a:ext uri="{A12FA001-AC4F-418D-AE19-62706E023703}">
                      <ahyp:hlinkClr xmlns:ahyp="http://schemas.microsoft.com/office/drawing/2018/hyperlinkcolor" val="tx"/>
                    </a:ext>
                  </a:extLst>
                </a:hlinkClick>
              </a:rPr>
            </a:br>
            <a:r>
              <a:rPr lang="en-US" sz="2600" b="1" kern="1200" dirty="0">
                <a:solidFill>
                  <a:srgbClr val="99CCFF"/>
                </a:solidFill>
                <a:latin typeface="Sans serif"/>
                <a:ea typeface="+mj-ea"/>
                <a:cs typeface="+mj-cs"/>
                <a:hlinkClick r:id="rId7" action="ppaction://hlinksldjump">
                  <a:extLst>
                    <a:ext uri="{A12FA001-AC4F-418D-AE19-62706E023703}">
                      <ahyp:hlinkClr xmlns:ahyp="http://schemas.microsoft.com/office/drawing/2018/hyperlinkcolor" val="tx"/>
                    </a:ext>
                  </a:extLst>
                </a:hlinkClick>
              </a:rPr>
              <a:t>CONTACT INFORMATION</a:t>
            </a:r>
            <a:endParaRPr lang="en-US" sz="2400" b="1" kern="1200" dirty="0">
              <a:solidFill>
                <a:srgbClr val="99CCFF"/>
              </a:solidFill>
              <a:latin typeface="Sans serif"/>
              <a:ea typeface="+mj-ea"/>
              <a:cs typeface="+mj-cs"/>
            </a:endParaRPr>
          </a:p>
          <a:p>
            <a:pPr>
              <a:buFontTx/>
              <a:buChar char="-"/>
            </a:pPr>
            <a:endParaRPr lang="en-US" sz="2400" b="1" kern="1200" dirty="0">
              <a:solidFill>
                <a:schemeClr val="bg1"/>
              </a:solidFill>
              <a:latin typeface="+mj-lt"/>
              <a:ea typeface="+mj-ea"/>
              <a:cs typeface="+mj-cs"/>
            </a:endParaRPr>
          </a:p>
          <a:p>
            <a:pPr>
              <a:buFontTx/>
              <a:buChar char="-"/>
            </a:pPr>
            <a:endParaRPr lang="en-US" sz="2400" dirty="0">
              <a:solidFill>
                <a:schemeClr val="bg1"/>
              </a:solidFill>
              <a:latin typeface="Sans serif"/>
            </a:endParaRPr>
          </a:p>
          <a:p>
            <a:pPr>
              <a:buFontTx/>
              <a:buChar char="-"/>
            </a:pPr>
            <a:endParaRPr lang="en-US" sz="2400" dirty="0">
              <a:solidFill>
                <a:schemeClr val="bg1"/>
              </a:solidFill>
              <a:latin typeface="Sans serif"/>
            </a:endParaRPr>
          </a:p>
          <a:p>
            <a:pPr>
              <a:buFontTx/>
              <a:buChar char="-"/>
            </a:pPr>
            <a:endParaRPr lang="en-US" sz="2400" dirty="0">
              <a:solidFill>
                <a:schemeClr val="bg1"/>
              </a:solidFill>
              <a:latin typeface="Sans serif"/>
            </a:endParaRPr>
          </a:p>
          <a:p>
            <a:pPr>
              <a:buFontTx/>
              <a:buChar char="-"/>
            </a:pPr>
            <a:endParaRPr lang="en-US" sz="2200" dirty="0"/>
          </a:p>
          <a:p>
            <a:pPr>
              <a:buFontTx/>
              <a:buChar char="-"/>
            </a:pPr>
            <a:endParaRPr lang="en-US" sz="2200" dirty="0"/>
          </a:p>
        </p:txBody>
      </p:sp>
      <p:pic>
        <p:nvPicPr>
          <p:cNvPr id="10" name="Picture 9" descr="A picture containing drawing&#10;&#10;Description automatically generated">
            <a:extLst>
              <a:ext uri="{FF2B5EF4-FFF2-40B4-BE49-F238E27FC236}">
                <a16:creationId xmlns:a16="http://schemas.microsoft.com/office/drawing/2014/main" id="{83DFA655-36EA-4CE8-B3E7-7553185863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580616" y="6190939"/>
            <a:ext cx="586891" cy="561262"/>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B604689D-1E69-4920-AA4A-1E5FB3BC8CA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67001" y="6213905"/>
            <a:ext cx="1205783" cy="538296"/>
          </a:xfrm>
          <a:prstGeom prst="rect">
            <a:avLst/>
          </a:prstGeom>
        </p:spPr>
      </p:pic>
    </p:spTree>
    <p:extLst>
      <p:ext uri="{BB962C8B-B14F-4D97-AF65-F5344CB8AC3E}">
        <p14:creationId xmlns:p14="http://schemas.microsoft.com/office/powerpoint/2010/main" val="29406783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AE778F-78A5-493A-8D6F-7F63922E9E00}"/>
              </a:ext>
            </a:extLst>
          </p:cNvPr>
          <p:cNvSpPr>
            <a:spLocks noGrp="1"/>
          </p:cNvSpPr>
          <p:nvPr>
            <p:ph type="title"/>
          </p:nvPr>
        </p:nvSpPr>
        <p:spPr>
          <a:xfrm>
            <a:off x="562096" y="166866"/>
            <a:ext cx="11018520" cy="1434415"/>
          </a:xfrm>
        </p:spPr>
        <p:txBody>
          <a:bodyPr vert="horz" lIns="91440" tIns="45720" rIns="91440" bIns="45720" rtlCol="0" anchor="b">
            <a:normAutofit/>
          </a:bodyPr>
          <a:lstStyle/>
          <a:p>
            <a:r>
              <a:rPr lang="en-US" sz="3000" b="1" dirty="0">
                <a:latin typeface="Sans serif"/>
              </a:rPr>
              <a:t>Track 4 Recommendations (cont’d): </a:t>
            </a:r>
            <a:br>
              <a:rPr lang="en-US" sz="3000" b="1" dirty="0">
                <a:latin typeface="Sans serif"/>
              </a:rPr>
            </a:br>
            <a:r>
              <a:rPr lang="en-US" sz="3000" b="1" dirty="0">
                <a:latin typeface="Sans serif"/>
              </a:rPr>
              <a:t>Equitable Partnerships for Climate Change and Environment</a:t>
            </a:r>
            <a:endParaRPr lang="en-US" sz="3000" dirty="0">
              <a:latin typeface="Sans serif"/>
            </a:endParaRPr>
          </a:p>
        </p:txBody>
      </p:sp>
      <p:sp>
        <p:nvSpPr>
          <p:cNvPr id="205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C0F7461-009E-48FF-930D-7488ECB71A17}"/>
              </a:ext>
            </a:extLst>
          </p:cNvPr>
          <p:cNvSpPr>
            <a:spLocks noGrp="1"/>
          </p:cNvSpPr>
          <p:nvPr>
            <p:ph idx="1"/>
          </p:nvPr>
        </p:nvSpPr>
        <p:spPr>
          <a:xfrm>
            <a:off x="572493" y="2071316"/>
            <a:ext cx="6713552" cy="4119172"/>
          </a:xfrm>
        </p:spPr>
        <p:txBody>
          <a:bodyPr vert="horz" lIns="91440" tIns="45720" rIns="91440" bIns="45720" rtlCol="0" anchor="t">
            <a:normAutofit/>
          </a:bodyPr>
          <a:lstStyle/>
          <a:p>
            <a:pPr>
              <a:buFontTx/>
              <a:buChar char="-"/>
            </a:pPr>
            <a:endParaRPr lang="en-US" sz="2400" dirty="0">
              <a:latin typeface="Sans serif"/>
            </a:endParaRPr>
          </a:p>
          <a:p>
            <a:pPr>
              <a:buFontTx/>
              <a:buChar char="-"/>
            </a:pPr>
            <a:endParaRPr lang="en-US" sz="2200" dirty="0"/>
          </a:p>
          <a:p>
            <a:pPr>
              <a:buFontTx/>
              <a:buChar char="-"/>
            </a:pPr>
            <a:endParaRPr lang="en-US" sz="2200" dirty="0"/>
          </a:p>
        </p:txBody>
      </p:sp>
      <p:pic>
        <p:nvPicPr>
          <p:cNvPr id="10" name="Picture 9" descr="A picture containing drawing&#10;&#10;Description automatically generated">
            <a:extLst>
              <a:ext uri="{FF2B5EF4-FFF2-40B4-BE49-F238E27FC236}">
                <a16:creationId xmlns:a16="http://schemas.microsoft.com/office/drawing/2014/main" id="{83DFA655-36EA-4CE8-B3E7-755318586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0616" y="6190939"/>
            <a:ext cx="586891" cy="561262"/>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B604689D-1E69-4920-AA4A-1E5FB3BC8C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7001" y="6213905"/>
            <a:ext cx="1205783" cy="538296"/>
          </a:xfrm>
          <a:prstGeom prst="rect">
            <a:avLst/>
          </a:prstGeom>
        </p:spPr>
      </p:pic>
      <p:sp>
        <p:nvSpPr>
          <p:cNvPr id="17" name="Content Placeholder 2">
            <a:extLst>
              <a:ext uri="{FF2B5EF4-FFF2-40B4-BE49-F238E27FC236}">
                <a16:creationId xmlns:a16="http://schemas.microsoft.com/office/drawing/2014/main" id="{0DF4F0FA-24EE-095A-D9E6-60B7D761CB5D}"/>
              </a:ext>
            </a:extLst>
          </p:cNvPr>
          <p:cNvSpPr txBox="1">
            <a:spLocks/>
          </p:cNvSpPr>
          <p:nvPr/>
        </p:nvSpPr>
        <p:spPr>
          <a:xfrm>
            <a:off x="572493" y="1809936"/>
            <a:ext cx="10972800" cy="4771470"/>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4"/>
            </a:pPr>
            <a:r>
              <a:rPr lang="en-US" sz="2400" dirty="0">
                <a:solidFill>
                  <a:srgbClr val="000000"/>
                </a:solidFill>
                <a:latin typeface="Sans serif"/>
              </a:rPr>
              <a:t>E</a:t>
            </a:r>
            <a:r>
              <a:rPr lang="en-US" sz="2400" b="0" i="0" u="none" strike="noStrike" dirty="0">
                <a:solidFill>
                  <a:srgbClr val="000000"/>
                </a:solidFill>
                <a:effectLst/>
                <a:latin typeface="Sans serif"/>
              </a:rPr>
              <a:t>ngage </a:t>
            </a:r>
            <a:r>
              <a:rPr lang="en-US" sz="2400" dirty="0">
                <a:solidFill>
                  <a:srgbClr val="000000"/>
                </a:solidFill>
                <a:latin typeface="Sans serif"/>
              </a:rPr>
              <a:t>private sector companies that are committed to hiring urban and rural women for green jobs. </a:t>
            </a:r>
            <a:r>
              <a:rPr lang="en-US" sz="2400" b="0" i="0" u="none" strike="noStrike" dirty="0">
                <a:solidFill>
                  <a:srgbClr val="000000"/>
                </a:solidFill>
                <a:effectLst/>
                <a:latin typeface="Sans serif"/>
              </a:rPr>
              <a:t>Work with lead firms as consortium partners to help identify incentives for potential green employers. </a:t>
            </a:r>
            <a:r>
              <a:rPr lang="en-US" sz="2400" dirty="0">
                <a:solidFill>
                  <a:srgbClr val="000000"/>
                </a:solidFill>
                <a:latin typeface="Sans serif"/>
              </a:rPr>
              <a:t>E</a:t>
            </a:r>
            <a:r>
              <a:rPr lang="en-US" sz="2400" b="0" i="0" u="none" strike="noStrike" dirty="0">
                <a:solidFill>
                  <a:srgbClr val="000000"/>
                </a:solidFill>
                <a:effectLst/>
                <a:latin typeface="Sans serif"/>
              </a:rPr>
              <a:t>ngage financial sector partners committed to helping advance women-owned green businesses with flexible </a:t>
            </a:r>
            <a:r>
              <a:rPr lang="en-US" sz="2400" dirty="0">
                <a:solidFill>
                  <a:srgbClr val="000000"/>
                </a:solidFill>
                <a:latin typeface="Sans serif"/>
              </a:rPr>
              <a:t>and</a:t>
            </a:r>
            <a:r>
              <a:rPr lang="en-US" sz="2400" b="0" i="0" u="none" strike="noStrike" dirty="0">
                <a:solidFill>
                  <a:srgbClr val="000000"/>
                </a:solidFill>
                <a:effectLst/>
                <a:latin typeface="Sans serif"/>
              </a:rPr>
              <a:t> low-rate loans.</a:t>
            </a:r>
          </a:p>
          <a:p>
            <a:pPr marL="457200" indent="-457200">
              <a:buFont typeface="+mj-lt"/>
              <a:buAutoNum type="arabicPeriod" startAt="4"/>
            </a:pPr>
            <a:r>
              <a:rPr lang="en-US" sz="2400" dirty="0">
                <a:solidFill>
                  <a:srgbClr val="000000"/>
                </a:solidFill>
                <a:latin typeface="Sans serif"/>
              </a:rPr>
              <a:t>Support donor-funded</a:t>
            </a:r>
            <a:r>
              <a:rPr lang="en-US" sz="2400" b="0" i="0" u="none" strike="noStrike" dirty="0">
                <a:solidFill>
                  <a:srgbClr val="000000"/>
                </a:solidFill>
                <a:effectLst/>
                <a:latin typeface="Sans serif"/>
              </a:rPr>
              <a:t> resilience funds during crises to enable more women, LGBTQIA+ and disability groups to help design and lead interventions. Budget for reasonable accommodations even in emergency settings.</a:t>
            </a:r>
          </a:p>
          <a:p>
            <a:pPr marL="457200" indent="-457200">
              <a:buFont typeface="+mj-lt"/>
              <a:buAutoNum type="arabicPeriod" startAt="4"/>
            </a:pPr>
            <a:r>
              <a:rPr lang="en-US" sz="2400" b="0" i="0" u="none" strike="noStrike" dirty="0">
                <a:solidFill>
                  <a:srgbClr val="000000"/>
                </a:solidFill>
                <a:effectLst/>
                <a:latin typeface="Sans serif"/>
              </a:rPr>
              <a:t>Support greater </a:t>
            </a:r>
            <a:r>
              <a:rPr lang="en-US" sz="2400" dirty="0">
                <a:solidFill>
                  <a:srgbClr val="000000"/>
                </a:solidFill>
                <a:latin typeface="Sans serif"/>
              </a:rPr>
              <a:t>and</a:t>
            </a:r>
            <a:r>
              <a:rPr lang="en-US" sz="2400" b="0" i="0" u="none" strike="noStrike" dirty="0">
                <a:solidFill>
                  <a:srgbClr val="000000"/>
                </a:solidFill>
                <a:effectLst/>
                <a:latin typeface="Sans serif"/>
              </a:rPr>
              <a:t> more inclusive localization efforts in climate change and</a:t>
            </a:r>
            <a:r>
              <a:rPr lang="en-US" sz="2400" dirty="0">
                <a:solidFill>
                  <a:srgbClr val="000000"/>
                </a:solidFill>
                <a:latin typeface="Sans serif"/>
              </a:rPr>
              <a:t> NRM projects by devoting higher budgets and consortium leadership roles to historically excluded organizations and businesses. </a:t>
            </a:r>
          </a:p>
          <a:p>
            <a:pPr marL="457200" indent="-457200">
              <a:buFont typeface="+mj-lt"/>
              <a:buAutoNum type="arabicPeriod" startAt="4"/>
            </a:pPr>
            <a:r>
              <a:rPr lang="en-US" sz="2400" i="0" u="none" strike="noStrike" dirty="0">
                <a:solidFill>
                  <a:srgbClr val="000000"/>
                </a:solidFill>
                <a:effectLst/>
                <a:latin typeface="Sans serif"/>
              </a:rPr>
              <a:t>Ensure that diverse groups of women </a:t>
            </a:r>
            <a:r>
              <a:rPr lang="en-US" sz="2400" dirty="0">
                <a:solidFill>
                  <a:srgbClr val="000000"/>
                </a:solidFill>
                <a:latin typeface="Sans serif"/>
              </a:rPr>
              <a:t>and</a:t>
            </a:r>
            <a:r>
              <a:rPr lang="en-US" sz="2400" i="0" u="none" strike="noStrike" dirty="0">
                <a:solidFill>
                  <a:srgbClr val="000000"/>
                </a:solidFill>
                <a:effectLst/>
                <a:latin typeface="Sans serif"/>
              </a:rPr>
              <a:t> girls have decision-making power </a:t>
            </a:r>
            <a:r>
              <a:rPr lang="en-US" sz="2400" dirty="0">
                <a:solidFill>
                  <a:srgbClr val="000000"/>
                </a:solidFill>
                <a:latin typeface="Sans serif"/>
              </a:rPr>
              <a:t>and</a:t>
            </a:r>
            <a:r>
              <a:rPr lang="en-US" sz="2400" i="0" u="none" strike="noStrike" dirty="0">
                <a:solidFill>
                  <a:srgbClr val="000000"/>
                </a:solidFill>
                <a:effectLst/>
                <a:latin typeface="Sans serif"/>
              </a:rPr>
              <a:t> access in all climate action </a:t>
            </a:r>
            <a:r>
              <a:rPr lang="en-US" sz="2400" dirty="0">
                <a:solidFill>
                  <a:srgbClr val="000000"/>
                </a:solidFill>
                <a:latin typeface="Sans serif"/>
              </a:rPr>
              <a:t>and</a:t>
            </a:r>
            <a:r>
              <a:rPr lang="en-US" sz="2400" i="0" u="none" strike="noStrike" dirty="0">
                <a:solidFill>
                  <a:srgbClr val="000000"/>
                </a:solidFill>
                <a:effectLst/>
                <a:latin typeface="Sans serif"/>
              </a:rPr>
              <a:t> disaster </a:t>
            </a:r>
            <a:r>
              <a:rPr lang="en-US" sz="2400" dirty="0">
                <a:solidFill>
                  <a:srgbClr val="000000"/>
                </a:solidFill>
                <a:latin typeface="Sans serif"/>
              </a:rPr>
              <a:t>risk reduction programs. This must include local language interpretation, visualization and oral sharing of data for those with low or no literacy, and sign language interpretation. Sign language access is non-negotiable, as it is deaf women’s call to action to be able to empower their communities.  </a:t>
            </a:r>
            <a:endParaRPr lang="en-US" sz="2400" dirty="0"/>
          </a:p>
          <a:p>
            <a:pPr marL="457200" indent="-457200">
              <a:buFont typeface="+mj-lt"/>
              <a:buAutoNum type="arabicPeriod" startAt="4"/>
            </a:pPr>
            <a:endParaRPr lang="en-US" sz="2000" dirty="0"/>
          </a:p>
        </p:txBody>
      </p:sp>
    </p:spTree>
    <p:extLst>
      <p:ext uri="{BB962C8B-B14F-4D97-AF65-F5344CB8AC3E}">
        <p14:creationId xmlns:p14="http://schemas.microsoft.com/office/powerpoint/2010/main" val="24989203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E778F-78A5-493A-8D6F-7F63922E9E00}"/>
              </a:ext>
            </a:extLst>
          </p:cNvPr>
          <p:cNvSpPr>
            <a:spLocks noGrp="1"/>
          </p:cNvSpPr>
          <p:nvPr>
            <p:ph type="title"/>
          </p:nvPr>
        </p:nvSpPr>
        <p:spPr>
          <a:xfrm>
            <a:off x="377284" y="-279487"/>
            <a:ext cx="11018520" cy="1434415"/>
          </a:xfrm>
        </p:spPr>
        <p:txBody>
          <a:bodyPr vert="horz" lIns="91440" tIns="45720" rIns="91440" bIns="45720" rtlCol="0" anchor="b">
            <a:normAutofit/>
          </a:bodyPr>
          <a:lstStyle/>
          <a:p>
            <a:r>
              <a:rPr lang="en-US" sz="3000" b="1" dirty="0">
                <a:latin typeface="Sans serif"/>
              </a:rPr>
              <a:t>Track 5 Recommendations: </a:t>
            </a:r>
            <a:br>
              <a:rPr lang="en-US" sz="3000" b="1" dirty="0">
                <a:latin typeface="Sans serif"/>
              </a:rPr>
            </a:br>
            <a:r>
              <a:rPr lang="en-US" sz="3000" b="1" dirty="0">
                <a:latin typeface="Sans serif"/>
              </a:rPr>
              <a:t>Gender-based Violence</a:t>
            </a:r>
          </a:p>
        </p:txBody>
      </p:sp>
      <p:sp>
        <p:nvSpPr>
          <p:cNvPr id="3" name="Content Placeholder 2">
            <a:extLst>
              <a:ext uri="{FF2B5EF4-FFF2-40B4-BE49-F238E27FC236}">
                <a16:creationId xmlns:a16="http://schemas.microsoft.com/office/drawing/2014/main" id="{7C0F7461-009E-48FF-930D-7488ECB71A17}"/>
              </a:ext>
            </a:extLst>
          </p:cNvPr>
          <p:cNvSpPr>
            <a:spLocks noGrp="1"/>
          </p:cNvSpPr>
          <p:nvPr>
            <p:ph idx="1"/>
          </p:nvPr>
        </p:nvSpPr>
        <p:spPr>
          <a:xfrm>
            <a:off x="572493" y="2071316"/>
            <a:ext cx="6713552" cy="4119172"/>
          </a:xfrm>
        </p:spPr>
        <p:txBody>
          <a:bodyPr vert="horz" lIns="91440" tIns="45720" rIns="91440" bIns="45720" rtlCol="0" anchor="t">
            <a:normAutofit/>
          </a:bodyPr>
          <a:lstStyle/>
          <a:p>
            <a:pPr>
              <a:buFontTx/>
              <a:buChar char="-"/>
            </a:pPr>
            <a:endParaRPr lang="en-US" sz="2200" dirty="0"/>
          </a:p>
          <a:p>
            <a:pPr>
              <a:buFontTx/>
              <a:buChar char="-"/>
            </a:pPr>
            <a:endParaRPr lang="en-US" sz="2200" dirty="0"/>
          </a:p>
        </p:txBody>
      </p:sp>
      <p:pic>
        <p:nvPicPr>
          <p:cNvPr id="10" name="Picture 9" descr="A picture containing drawing&#10;&#10;Description automatically generated">
            <a:extLst>
              <a:ext uri="{FF2B5EF4-FFF2-40B4-BE49-F238E27FC236}">
                <a16:creationId xmlns:a16="http://schemas.microsoft.com/office/drawing/2014/main" id="{83DFA655-36EA-4CE8-B3E7-755318586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0616" y="6190939"/>
            <a:ext cx="586891" cy="561262"/>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B604689D-1E69-4920-AA4A-1E5FB3BC8C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7001" y="6213905"/>
            <a:ext cx="1205783" cy="538296"/>
          </a:xfrm>
          <a:prstGeom prst="rect">
            <a:avLst/>
          </a:prstGeom>
        </p:spPr>
      </p:pic>
      <p:sp>
        <p:nvSpPr>
          <p:cNvPr id="12" name="TextBox 11">
            <a:extLst>
              <a:ext uri="{FF2B5EF4-FFF2-40B4-BE49-F238E27FC236}">
                <a16:creationId xmlns:a16="http://schemas.microsoft.com/office/drawing/2014/main" id="{3C7CD378-950A-8AA6-72DC-B799CD400863}"/>
              </a:ext>
            </a:extLst>
          </p:cNvPr>
          <p:cNvSpPr txBox="1"/>
          <p:nvPr/>
        </p:nvSpPr>
        <p:spPr>
          <a:xfrm>
            <a:off x="576430" y="1313039"/>
            <a:ext cx="10687316" cy="5421997"/>
          </a:xfrm>
          <a:prstGeom prst="rect">
            <a:avLst/>
          </a:prstGeom>
          <a:noFill/>
        </p:spPr>
        <p:txBody>
          <a:bodyPr wrap="square">
            <a:spAutoFit/>
          </a:bodyPr>
          <a:lstStyle/>
          <a:p>
            <a:pPr marL="457200" indent="-457200">
              <a:lnSpc>
                <a:spcPct val="90000"/>
              </a:lnSpc>
              <a:spcBef>
                <a:spcPts val="1000"/>
              </a:spcBef>
              <a:buFont typeface="+mj-lt"/>
              <a:buAutoNum type="arabicPeriod"/>
            </a:pPr>
            <a:r>
              <a:rPr lang="en-US" sz="2400" dirty="0">
                <a:latin typeface="Sans serif"/>
              </a:rPr>
              <a:t>Partner with different local organizations in GBV programs that can effectively</a:t>
            </a:r>
          </a:p>
          <a:p>
            <a:pPr marL="914400" lvl="1" indent="-457200">
              <a:buFont typeface="Arial" panose="020B0604020202020204" pitchFamily="34" charset="0"/>
              <a:buChar char="•"/>
            </a:pPr>
            <a:r>
              <a:rPr lang="en-US" sz="2300" dirty="0">
                <a:latin typeface="Sans serif"/>
              </a:rPr>
              <a:t>Use survivor-centered HRB approaches and deep, ongoing listening sessions </a:t>
            </a:r>
          </a:p>
          <a:p>
            <a:pPr marL="914400" lvl="1" indent="-457200">
              <a:buFont typeface="Arial" panose="020B0604020202020204" pitchFamily="34" charset="0"/>
              <a:buChar char="•"/>
            </a:pPr>
            <a:r>
              <a:rPr lang="en-US" sz="2300" dirty="0">
                <a:latin typeface="Sans serif"/>
              </a:rPr>
              <a:t>Engage older women in co-design mechanisms as cultural gatekeepers</a:t>
            </a:r>
          </a:p>
          <a:p>
            <a:pPr marL="914400" lvl="1" indent="-457200">
              <a:buFont typeface="Arial" panose="020B0604020202020204" pitchFamily="34" charset="0"/>
              <a:buChar char="•"/>
            </a:pPr>
            <a:r>
              <a:rPr lang="en-US" sz="2300" dirty="0">
                <a:latin typeface="Sans serif"/>
              </a:rPr>
              <a:t>Address unique strengths and needs of women/gender diverse with disabilities</a:t>
            </a:r>
          </a:p>
          <a:p>
            <a:pPr marL="914400" lvl="1" indent="-457200">
              <a:buFont typeface="Arial" panose="020B0604020202020204" pitchFamily="34" charset="0"/>
              <a:buChar char="•"/>
            </a:pPr>
            <a:r>
              <a:rPr lang="en-US" sz="2300" dirty="0">
                <a:latin typeface="Sans serif"/>
              </a:rPr>
              <a:t>Support youth leaders and positive youth development approaches</a:t>
            </a:r>
          </a:p>
          <a:p>
            <a:pPr marL="914400" lvl="1" indent="-457200">
              <a:buFont typeface="Arial" panose="020B0604020202020204" pitchFamily="34" charset="0"/>
              <a:buChar char="•"/>
            </a:pPr>
            <a:r>
              <a:rPr lang="en-US" sz="2300" dirty="0">
                <a:latin typeface="Sans serif"/>
              </a:rPr>
              <a:t>Navigate empowered, yet safe approaches to LGBTQI+ inclusion</a:t>
            </a:r>
          </a:p>
          <a:p>
            <a:pPr marL="914400" lvl="1" indent="-457200">
              <a:buFont typeface="Arial" panose="020B0604020202020204" pitchFamily="34" charset="0"/>
              <a:buChar char="•"/>
            </a:pPr>
            <a:r>
              <a:rPr lang="en-US" sz="2300" dirty="0">
                <a:latin typeface="Sans serif"/>
              </a:rPr>
              <a:t>Enable male champions, synchronized methods and family system approaches</a:t>
            </a:r>
          </a:p>
          <a:p>
            <a:pPr marL="914400" lvl="1" indent="-457200">
              <a:buFont typeface="Arial" panose="020B0604020202020204" pitchFamily="34" charset="0"/>
              <a:buChar char="•"/>
            </a:pPr>
            <a:r>
              <a:rPr lang="en-US" sz="2300" dirty="0">
                <a:latin typeface="Sans serif"/>
              </a:rPr>
              <a:t>Co-perform more extensive community needs and assets assessments and community dialogues for design (w traditional/religious leaders, schools, market actors, employers, police, judiciaries, social workers, healthcare systems, families.)</a:t>
            </a:r>
          </a:p>
          <a:p>
            <a:pPr marL="457200" indent="-457200">
              <a:lnSpc>
                <a:spcPct val="90000"/>
              </a:lnSpc>
              <a:spcBef>
                <a:spcPts val="1000"/>
              </a:spcBef>
              <a:buFont typeface="+mj-lt"/>
              <a:buAutoNum type="arabicPeriod"/>
            </a:pPr>
            <a:r>
              <a:rPr lang="en-US" sz="2400" dirty="0">
                <a:latin typeface="Sans serif"/>
              </a:rPr>
              <a:t>While broadening partnerships, be aware of the disproportionate power that certain stakeholders have in muffling survivor voices (e.g., traditional/religious leaders, police, judges, husbands, fathers, government officials, politicians, employers). </a:t>
            </a:r>
          </a:p>
        </p:txBody>
      </p:sp>
      <p:pic>
        <p:nvPicPr>
          <p:cNvPr id="4" name="Picture 3" descr="Graphical user interface, application, Word&#10;&#10;Description automatically generated">
            <a:extLst>
              <a:ext uri="{FF2B5EF4-FFF2-40B4-BE49-F238E27FC236}">
                <a16:creationId xmlns:a16="http://schemas.microsoft.com/office/drawing/2014/main" id="{9D04AC74-9B24-6F0A-2938-668E264E8F7A}"/>
              </a:ext>
            </a:extLst>
          </p:cNvPr>
          <p:cNvPicPr>
            <a:picLocks noChangeAspect="1"/>
          </p:cNvPicPr>
          <p:nvPr/>
        </p:nvPicPr>
        <p:blipFill rotWithShape="1">
          <a:blip r:embed="rId5"/>
          <a:srcRect l="17415" t="37037" r="26816" b="61253"/>
          <a:stretch/>
        </p:blipFill>
        <p:spPr bwMode="auto">
          <a:xfrm>
            <a:off x="539654" y="1124536"/>
            <a:ext cx="10933130" cy="1885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63103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E778F-78A5-493A-8D6F-7F63922E9E00}"/>
              </a:ext>
            </a:extLst>
          </p:cNvPr>
          <p:cNvSpPr>
            <a:spLocks noGrp="1"/>
          </p:cNvSpPr>
          <p:nvPr>
            <p:ph type="title"/>
          </p:nvPr>
        </p:nvSpPr>
        <p:spPr>
          <a:xfrm>
            <a:off x="377284" y="-279487"/>
            <a:ext cx="11018520" cy="1434415"/>
          </a:xfrm>
        </p:spPr>
        <p:txBody>
          <a:bodyPr vert="horz" lIns="91440" tIns="45720" rIns="91440" bIns="45720" rtlCol="0" anchor="b">
            <a:normAutofit/>
          </a:bodyPr>
          <a:lstStyle/>
          <a:p>
            <a:r>
              <a:rPr lang="en-US" sz="3000" b="1" dirty="0">
                <a:latin typeface="Sans serif"/>
              </a:rPr>
              <a:t>Track 5 Recommendations (cont’d): </a:t>
            </a:r>
            <a:br>
              <a:rPr lang="en-US" sz="3000" b="1" dirty="0">
                <a:latin typeface="Sans serif"/>
              </a:rPr>
            </a:br>
            <a:r>
              <a:rPr lang="en-US" sz="3000" b="1" dirty="0">
                <a:latin typeface="Sans serif"/>
              </a:rPr>
              <a:t>Gender-based Violence</a:t>
            </a:r>
          </a:p>
        </p:txBody>
      </p:sp>
      <p:sp>
        <p:nvSpPr>
          <p:cNvPr id="3" name="Content Placeholder 2">
            <a:extLst>
              <a:ext uri="{FF2B5EF4-FFF2-40B4-BE49-F238E27FC236}">
                <a16:creationId xmlns:a16="http://schemas.microsoft.com/office/drawing/2014/main" id="{7C0F7461-009E-48FF-930D-7488ECB71A17}"/>
              </a:ext>
            </a:extLst>
          </p:cNvPr>
          <p:cNvSpPr>
            <a:spLocks noGrp="1"/>
          </p:cNvSpPr>
          <p:nvPr>
            <p:ph idx="1"/>
          </p:nvPr>
        </p:nvSpPr>
        <p:spPr>
          <a:xfrm>
            <a:off x="572493" y="2071316"/>
            <a:ext cx="6713552" cy="4119172"/>
          </a:xfrm>
        </p:spPr>
        <p:txBody>
          <a:bodyPr vert="horz" lIns="91440" tIns="45720" rIns="91440" bIns="45720" rtlCol="0" anchor="t">
            <a:normAutofit/>
          </a:bodyPr>
          <a:lstStyle/>
          <a:p>
            <a:pPr>
              <a:buFontTx/>
              <a:buChar char="-"/>
            </a:pPr>
            <a:endParaRPr lang="en-US" sz="2200" dirty="0"/>
          </a:p>
          <a:p>
            <a:pPr>
              <a:buFontTx/>
              <a:buChar char="-"/>
            </a:pPr>
            <a:endParaRPr lang="en-US" sz="2200" dirty="0"/>
          </a:p>
        </p:txBody>
      </p:sp>
      <p:pic>
        <p:nvPicPr>
          <p:cNvPr id="10" name="Picture 9" descr="A picture containing drawing&#10;&#10;Description automatically generated">
            <a:extLst>
              <a:ext uri="{FF2B5EF4-FFF2-40B4-BE49-F238E27FC236}">
                <a16:creationId xmlns:a16="http://schemas.microsoft.com/office/drawing/2014/main" id="{83DFA655-36EA-4CE8-B3E7-755318586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0616" y="6190939"/>
            <a:ext cx="586891" cy="561262"/>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B604689D-1E69-4920-AA4A-1E5FB3BC8C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7001" y="6213905"/>
            <a:ext cx="1205783" cy="538296"/>
          </a:xfrm>
          <a:prstGeom prst="rect">
            <a:avLst/>
          </a:prstGeom>
        </p:spPr>
      </p:pic>
      <p:sp>
        <p:nvSpPr>
          <p:cNvPr id="12" name="TextBox 11">
            <a:extLst>
              <a:ext uri="{FF2B5EF4-FFF2-40B4-BE49-F238E27FC236}">
                <a16:creationId xmlns:a16="http://schemas.microsoft.com/office/drawing/2014/main" id="{3C7CD378-950A-8AA6-72DC-B799CD400863}"/>
              </a:ext>
            </a:extLst>
          </p:cNvPr>
          <p:cNvSpPr txBox="1"/>
          <p:nvPr/>
        </p:nvSpPr>
        <p:spPr>
          <a:xfrm>
            <a:off x="534258" y="1313039"/>
            <a:ext cx="11123483" cy="5321457"/>
          </a:xfrm>
          <a:prstGeom prst="rect">
            <a:avLst/>
          </a:prstGeom>
          <a:noFill/>
        </p:spPr>
        <p:txBody>
          <a:bodyPr wrap="square">
            <a:spAutoFit/>
          </a:bodyPr>
          <a:lstStyle/>
          <a:p>
            <a:pPr marL="457200" indent="-457200">
              <a:lnSpc>
                <a:spcPct val="90000"/>
              </a:lnSpc>
              <a:spcBef>
                <a:spcPts val="1000"/>
              </a:spcBef>
              <a:buFont typeface="+mj-lt"/>
              <a:buAutoNum type="arabicPeriod" startAt="3"/>
            </a:pPr>
            <a:r>
              <a:rPr lang="en-US" sz="2300" dirty="0">
                <a:latin typeface="Sans serif"/>
              </a:rPr>
              <a:t>Provide safe spaces for GBV survivors to discuss the challenges they face, as well as barriers to care and solutions that work for them.</a:t>
            </a:r>
          </a:p>
          <a:p>
            <a:pPr marL="457200" indent="-457200">
              <a:lnSpc>
                <a:spcPct val="90000"/>
              </a:lnSpc>
              <a:spcBef>
                <a:spcPts val="1000"/>
              </a:spcBef>
              <a:buFont typeface="+mj-lt"/>
              <a:buAutoNum type="arabicPeriod" startAt="3"/>
            </a:pPr>
            <a:r>
              <a:rPr lang="en-US" sz="2300" dirty="0">
                <a:latin typeface="Sans serif"/>
              </a:rPr>
              <a:t>Coordinate and create clear communication channels with GBV-focused groups. </a:t>
            </a:r>
          </a:p>
          <a:p>
            <a:pPr marL="457200" indent="-457200">
              <a:lnSpc>
                <a:spcPct val="90000"/>
              </a:lnSpc>
              <a:spcBef>
                <a:spcPts val="1000"/>
              </a:spcBef>
              <a:buFont typeface="+mj-lt"/>
              <a:buAutoNum type="arabicPeriod" startAt="3"/>
            </a:pPr>
            <a:r>
              <a:rPr lang="en-US" sz="2300" dirty="0">
                <a:latin typeface="Sans serif"/>
              </a:rPr>
              <a:t>Engage economic partners and the private sector in integrated GBV mitigation strategies to create alternative solutions (to child marriage, for example) and empowerment solutions. </a:t>
            </a:r>
          </a:p>
          <a:p>
            <a:pPr marL="457200" indent="-457200">
              <a:lnSpc>
                <a:spcPct val="90000"/>
              </a:lnSpc>
              <a:spcBef>
                <a:spcPts val="1000"/>
              </a:spcBef>
              <a:buFont typeface="+mj-lt"/>
              <a:buAutoNum type="arabicPeriod" startAt="3"/>
            </a:pPr>
            <a:r>
              <a:rPr lang="en-US" sz="2300" dirty="0">
                <a:latin typeface="Sans serif"/>
              </a:rPr>
              <a:t>Ensure funding for GBV interventions is long-term in order to make lasting change. Short-term GBV funding can be counterproductive and sometimes even harmful.</a:t>
            </a:r>
          </a:p>
          <a:p>
            <a:pPr marL="457200" indent="-457200">
              <a:lnSpc>
                <a:spcPct val="90000"/>
              </a:lnSpc>
              <a:spcBef>
                <a:spcPts val="1000"/>
              </a:spcBef>
              <a:buFont typeface="+mj-lt"/>
              <a:buAutoNum type="arabicPeriod" startAt="3"/>
            </a:pPr>
            <a:r>
              <a:rPr lang="en-US" sz="2300" dirty="0">
                <a:latin typeface="Sans serif"/>
              </a:rPr>
              <a:t>Rethink M&amp;E and participant feedback mechanisms that are less accessible or personal (e.g., suggestion boxes). Support one-on-one and focus group discussions.</a:t>
            </a:r>
          </a:p>
          <a:p>
            <a:pPr marL="457200" indent="-457200">
              <a:lnSpc>
                <a:spcPct val="90000"/>
              </a:lnSpc>
              <a:spcBef>
                <a:spcPts val="1000"/>
              </a:spcBef>
              <a:buFont typeface="+mj-lt"/>
              <a:buAutoNum type="arabicPeriod" startAt="3"/>
            </a:pPr>
            <a:r>
              <a:rPr lang="en-US" sz="2300" dirty="0">
                <a:latin typeface="Sans serif"/>
              </a:rPr>
              <a:t>Embrace growth feedback, despite donor pressure to show immediate, positive impact.</a:t>
            </a:r>
          </a:p>
          <a:p>
            <a:pPr marL="457200" indent="-457200">
              <a:lnSpc>
                <a:spcPct val="90000"/>
              </a:lnSpc>
              <a:spcBef>
                <a:spcPts val="1000"/>
              </a:spcBef>
              <a:buFont typeface="+mj-lt"/>
              <a:buAutoNum type="arabicPeriod" startAt="3"/>
            </a:pPr>
            <a:r>
              <a:rPr lang="en-US" sz="2300" dirty="0">
                <a:latin typeface="Sans serif"/>
              </a:rPr>
              <a:t>Engage local partners in more comprehensive evaluations at mid and endpoints with strong community input, accessible/visual data sharing back to community, two-way communication mechanisms for closeout, and locally led next steps. </a:t>
            </a:r>
          </a:p>
        </p:txBody>
      </p:sp>
      <p:pic>
        <p:nvPicPr>
          <p:cNvPr id="4" name="Picture 3" descr="Graphical user interface, application, Word&#10;&#10;Description automatically generated">
            <a:extLst>
              <a:ext uri="{FF2B5EF4-FFF2-40B4-BE49-F238E27FC236}">
                <a16:creationId xmlns:a16="http://schemas.microsoft.com/office/drawing/2014/main" id="{9D04AC74-9B24-6F0A-2938-668E264E8F7A}"/>
              </a:ext>
            </a:extLst>
          </p:cNvPr>
          <p:cNvPicPr>
            <a:picLocks noChangeAspect="1"/>
          </p:cNvPicPr>
          <p:nvPr/>
        </p:nvPicPr>
        <p:blipFill rotWithShape="1">
          <a:blip r:embed="rId5"/>
          <a:srcRect l="17415" t="37037" r="26816" b="61253"/>
          <a:stretch/>
        </p:blipFill>
        <p:spPr bwMode="auto">
          <a:xfrm>
            <a:off x="539654" y="1124536"/>
            <a:ext cx="10933130" cy="1885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20166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9CAE778F-78A5-493A-8D6F-7F63922E9E00}"/>
              </a:ext>
            </a:extLst>
          </p:cNvPr>
          <p:cNvSpPr>
            <a:spLocks noGrp="1"/>
          </p:cNvSpPr>
          <p:nvPr>
            <p:ph type="title"/>
          </p:nvPr>
        </p:nvSpPr>
        <p:spPr>
          <a:xfrm>
            <a:off x="831261" y="1940924"/>
            <a:ext cx="4724530" cy="3364721"/>
          </a:xfrm>
        </p:spPr>
        <p:txBody>
          <a:bodyPr vert="horz" lIns="91440" tIns="45720" rIns="91440" bIns="45720" rtlCol="0" anchor="b">
            <a:normAutofit fontScale="90000"/>
          </a:bodyPr>
          <a:lstStyle/>
          <a:p>
            <a:br>
              <a:rPr lang="en-US" sz="3300" b="1" kern="1200" dirty="0">
                <a:solidFill>
                  <a:srgbClr val="6969FF"/>
                </a:solidFill>
                <a:latin typeface="Sans serif"/>
                <a:hlinkClick r:id="rId2">
                  <a:extLst>
                    <a:ext uri="{A12FA001-AC4F-418D-AE19-62706E023703}">
                      <ahyp:hlinkClr xmlns:ahyp="http://schemas.microsoft.com/office/drawing/2018/hyperlinkcolor" val="tx"/>
                    </a:ext>
                  </a:extLst>
                </a:hlinkClick>
              </a:rPr>
            </a:br>
            <a:br>
              <a:rPr lang="en-US" sz="3300" b="1" i="0" dirty="0">
                <a:solidFill>
                  <a:srgbClr val="6969FF"/>
                </a:solidFill>
                <a:effectLst/>
                <a:latin typeface="Sans serif"/>
              </a:rPr>
            </a:br>
            <a:br>
              <a:rPr lang="en-US" sz="3300" b="1" i="0" dirty="0">
                <a:solidFill>
                  <a:srgbClr val="6969FF"/>
                </a:solidFill>
                <a:effectLst/>
                <a:latin typeface="Sans serif"/>
              </a:rPr>
            </a:br>
            <a:br>
              <a:rPr lang="en-US" sz="3300" b="1" kern="1200" dirty="0">
                <a:solidFill>
                  <a:srgbClr val="6969FF"/>
                </a:solidFill>
                <a:latin typeface="Sans serif"/>
                <a:hlinkClick r:id="rId2">
                  <a:extLst>
                    <a:ext uri="{A12FA001-AC4F-418D-AE19-62706E023703}">
                      <ahyp:hlinkClr xmlns:ahyp="http://schemas.microsoft.com/office/drawing/2018/hyperlinkcolor" val="tx"/>
                    </a:ext>
                  </a:extLst>
                </a:hlinkClick>
              </a:rPr>
            </a:br>
            <a:br>
              <a:rPr lang="en-US" sz="3300" b="1" kern="1200" dirty="0">
                <a:solidFill>
                  <a:srgbClr val="6969FF"/>
                </a:solidFill>
                <a:latin typeface="Sans serif"/>
              </a:rPr>
            </a:br>
            <a:br>
              <a:rPr lang="en-US" sz="3300" b="1" kern="1200" dirty="0">
                <a:solidFill>
                  <a:srgbClr val="6969FF"/>
                </a:solidFill>
                <a:latin typeface="Sans serif"/>
              </a:rPr>
            </a:br>
            <a:r>
              <a:rPr lang="en-US" sz="3300" b="1" kern="1200" dirty="0">
                <a:solidFill>
                  <a:srgbClr val="99CCFF"/>
                </a:solidFill>
                <a:latin typeface="Sans serif"/>
                <a:hlinkClick r:id="rId3">
                  <a:extLst>
                    <a:ext uri="{A12FA001-AC4F-418D-AE19-62706E023703}">
                      <ahyp:hlinkClr xmlns:ahyp="http://schemas.microsoft.com/office/drawing/2018/hyperlinkcolor" val="tx"/>
                    </a:ext>
                  </a:extLst>
                </a:hlinkClick>
              </a:rPr>
              <a:t>Day 1 &amp; 2 Agenda</a:t>
            </a:r>
            <a:br>
              <a:rPr lang="en-US" sz="3300" b="1" kern="1200" dirty="0">
                <a:solidFill>
                  <a:srgbClr val="99CCFF"/>
                </a:solidFill>
                <a:latin typeface="Sans serif"/>
              </a:rPr>
            </a:br>
            <a:br>
              <a:rPr lang="en-US" sz="3300" b="1" kern="1200" dirty="0">
                <a:solidFill>
                  <a:srgbClr val="99CCFF"/>
                </a:solidFill>
                <a:latin typeface="Sans serif"/>
              </a:rPr>
            </a:br>
            <a:r>
              <a:rPr lang="en-US" sz="3300" b="1" kern="1200" dirty="0">
                <a:solidFill>
                  <a:srgbClr val="99CCFF"/>
                </a:solidFill>
                <a:latin typeface="Sans serif"/>
                <a:hlinkClick r:id="rId4">
                  <a:extLst>
                    <a:ext uri="{A12FA001-AC4F-418D-AE19-62706E023703}">
                      <ahyp:hlinkClr xmlns:ahyp="http://schemas.microsoft.com/office/drawing/2018/hyperlinkcolor" val="tx"/>
                    </a:ext>
                  </a:extLst>
                </a:hlinkClick>
              </a:rPr>
              <a:t>Day 3 Agenda</a:t>
            </a:r>
            <a:br>
              <a:rPr lang="en-US" sz="3300" b="1" kern="1200" dirty="0">
                <a:solidFill>
                  <a:srgbClr val="99CCFF"/>
                </a:solidFill>
                <a:latin typeface="Sans serif"/>
              </a:rPr>
            </a:br>
            <a:br>
              <a:rPr lang="en-US" sz="3300" b="1" kern="1200" dirty="0">
                <a:solidFill>
                  <a:srgbClr val="99CCFF"/>
                </a:solidFill>
                <a:latin typeface="Sans serif"/>
              </a:rPr>
            </a:br>
            <a:r>
              <a:rPr lang="en-US" sz="3300" b="1" kern="1200" dirty="0">
                <a:solidFill>
                  <a:srgbClr val="99CCFF"/>
                </a:solidFill>
                <a:latin typeface="Sans serif"/>
                <a:hlinkClick r:id="rId5">
                  <a:extLst>
                    <a:ext uri="{A12FA001-AC4F-418D-AE19-62706E023703}">
                      <ahyp:hlinkClr xmlns:ahyp="http://schemas.microsoft.com/office/drawing/2018/hyperlinkcolor" val="tx"/>
                    </a:ext>
                  </a:extLst>
                </a:hlinkClick>
              </a:rPr>
              <a:t>Day 1, 2 &amp; 3</a:t>
            </a:r>
            <a:br>
              <a:rPr lang="en-US" sz="3300" b="1" kern="1200" dirty="0">
                <a:solidFill>
                  <a:srgbClr val="99CCFF"/>
                </a:solidFill>
                <a:latin typeface="Sans serif"/>
                <a:hlinkClick r:id="rId5">
                  <a:extLst>
                    <a:ext uri="{A12FA001-AC4F-418D-AE19-62706E023703}">
                      <ahyp:hlinkClr xmlns:ahyp="http://schemas.microsoft.com/office/drawing/2018/hyperlinkcolor" val="tx"/>
                    </a:ext>
                  </a:extLst>
                </a:hlinkClick>
              </a:rPr>
            </a:br>
            <a:r>
              <a:rPr lang="en-US" sz="3300" b="1" kern="1200" dirty="0">
                <a:solidFill>
                  <a:srgbClr val="99CCFF"/>
                </a:solidFill>
                <a:latin typeface="Sans serif"/>
                <a:hlinkClick r:id="rId5">
                  <a:extLst>
                    <a:ext uri="{A12FA001-AC4F-418D-AE19-62706E023703}">
                      <ahyp:hlinkClr xmlns:ahyp="http://schemas.microsoft.com/office/drawing/2018/hyperlinkcolor" val="tx"/>
                    </a:ext>
                  </a:extLst>
                </a:hlinkClick>
              </a:rPr>
              <a:t>Video Recordings &amp; PowerPoints</a:t>
            </a:r>
            <a:br>
              <a:rPr lang="en-US" sz="3300" b="1" kern="1200" dirty="0">
                <a:solidFill>
                  <a:srgbClr val="99CCFF"/>
                </a:solidFill>
                <a:latin typeface="Sans serif"/>
              </a:rPr>
            </a:br>
            <a:br>
              <a:rPr lang="en-US" sz="3300" b="1" kern="1200" dirty="0">
                <a:solidFill>
                  <a:srgbClr val="99CCFF"/>
                </a:solidFill>
                <a:latin typeface="Sans serif"/>
              </a:rPr>
            </a:br>
            <a:r>
              <a:rPr lang="en-US" sz="3300" b="1" i="0" dirty="0">
                <a:solidFill>
                  <a:srgbClr val="99CCFF"/>
                </a:solidFill>
                <a:effectLst/>
                <a:latin typeface="Sans serif"/>
                <a:hlinkClick r:id="rId6">
                  <a:extLst>
                    <a:ext uri="{A12FA001-AC4F-418D-AE19-62706E023703}">
                      <ahyp:hlinkClr xmlns:ahyp="http://schemas.microsoft.com/office/drawing/2018/hyperlinkcolor" val="tx"/>
                    </a:ext>
                  </a:extLst>
                </a:hlinkClick>
              </a:rPr>
              <a:t>CEO Roundtable Recording: DEIA, Power &amp; Partnerships</a:t>
            </a:r>
            <a:endParaRPr lang="en-US" sz="3300" kern="1200" dirty="0">
              <a:solidFill>
                <a:srgbClr val="99CCFF"/>
              </a:solidFill>
              <a:latin typeface="Sans serif"/>
            </a:endParaRPr>
          </a:p>
        </p:txBody>
      </p:sp>
      <p:cxnSp>
        <p:nvCxnSpPr>
          <p:cNvPr id="14" name="Straight Connector 17">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50123"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5DE020B-29D6-9365-9E8A-1C5D3123CA30}"/>
              </a:ext>
            </a:extLst>
          </p:cNvPr>
          <p:cNvPicPr>
            <a:picLocks noChangeAspect="1"/>
          </p:cNvPicPr>
          <p:nvPr/>
        </p:nvPicPr>
        <p:blipFill>
          <a:blip r:embed="rId7"/>
          <a:stretch>
            <a:fillRect/>
          </a:stretch>
        </p:blipFill>
        <p:spPr>
          <a:xfrm>
            <a:off x="6626224" y="2229377"/>
            <a:ext cx="5077769" cy="2399245"/>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83DFA655-36EA-4CE8-B3E7-7553185863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580616" y="6190939"/>
            <a:ext cx="586891" cy="561262"/>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B604689D-1E69-4920-AA4A-1E5FB3BC8CA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67001" y="6213905"/>
            <a:ext cx="1205783" cy="538296"/>
          </a:xfrm>
          <a:prstGeom prst="rect">
            <a:avLst/>
          </a:prstGeom>
        </p:spPr>
      </p:pic>
    </p:spTree>
    <p:extLst>
      <p:ext uri="{BB962C8B-B14F-4D97-AF65-F5344CB8AC3E}">
        <p14:creationId xmlns:p14="http://schemas.microsoft.com/office/powerpoint/2010/main" val="14663748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E778F-78A5-493A-8D6F-7F63922E9E00}"/>
              </a:ext>
            </a:extLst>
          </p:cNvPr>
          <p:cNvSpPr>
            <a:spLocks noGrp="1"/>
          </p:cNvSpPr>
          <p:nvPr>
            <p:ph type="title"/>
          </p:nvPr>
        </p:nvSpPr>
        <p:spPr>
          <a:xfrm>
            <a:off x="388813" y="27547"/>
            <a:ext cx="11018520" cy="830998"/>
          </a:xfrm>
        </p:spPr>
        <p:txBody>
          <a:bodyPr vert="horz" lIns="91440" tIns="45720" rIns="91440" bIns="45720" rtlCol="0" anchor="b">
            <a:normAutofit/>
          </a:bodyPr>
          <a:lstStyle/>
          <a:p>
            <a:r>
              <a:rPr lang="en-US" sz="3000" b="1" dirty="0"/>
              <a:t>Organizational Web Sites of Summit Speakers</a:t>
            </a:r>
          </a:p>
        </p:txBody>
      </p:sp>
      <p:sp>
        <p:nvSpPr>
          <p:cNvPr id="3" name="Content Placeholder 2">
            <a:extLst>
              <a:ext uri="{FF2B5EF4-FFF2-40B4-BE49-F238E27FC236}">
                <a16:creationId xmlns:a16="http://schemas.microsoft.com/office/drawing/2014/main" id="{7C0F7461-009E-48FF-930D-7488ECB71A17}"/>
              </a:ext>
            </a:extLst>
          </p:cNvPr>
          <p:cNvSpPr>
            <a:spLocks noGrp="1"/>
          </p:cNvSpPr>
          <p:nvPr>
            <p:ph idx="1"/>
          </p:nvPr>
        </p:nvSpPr>
        <p:spPr>
          <a:xfrm>
            <a:off x="572493" y="2071316"/>
            <a:ext cx="6713552" cy="4119172"/>
          </a:xfrm>
        </p:spPr>
        <p:txBody>
          <a:bodyPr vert="horz" lIns="91440" tIns="45720" rIns="91440" bIns="45720" rtlCol="0" anchor="t">
            <a:normAutofit/>
          </a:bodyPr>
          <a:lstStyle/>
          <a:p>
            <a:pPr>
              <a:buFontTx/>
              <a:buChar char="-"/>
            </a:pPr>
            <a:endParaRPr lang="en-US" sz="2200" dirty="0"/>
          </a:p>
          <a:p>
            <a:pPr>
              <a:buFontTx/>
              <a:buChar char="-"/>
            </a:pPr>
            <a:endParaRPr lang="en-US" sz="2200" dirty="0"/>
          </a:p>
        </p:txBody>
      </p:sp>
      <p:pic>
        <p:nvPicPr>
          <p:cNvPr id="10" name="Picture 9" descr="A picture containing drawing&#10;&#10;Description automatically generated">
            <a:extLst>
              <a:ext uri="{FF2B5EF4-FFF2-40B4-BE49-F238E27FC236}">
                <a16:creationId xmlns:a16="http://schemas.microsoft.com/office/drawing/2014/main" id="{83DFA655-36EA-4CE8-B3E7-755318586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0616" y="6190939"/>
            <a:ext cx="586891" cy="561262"/>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B604689D-1E69-4920-AA4A-1E5FB3BC8C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7001" y="6213905"/>
            <a:ext cx="1205783" cy="538296"/>
          </a:xfrm>
          <a:prstGeom prst="rect">
            <a:avLst/>
          </a:prstGeom>
        </p:spPr>
      </p:pic>
      <p:sp>
        <p:nvSpPr>
          <p:cNvPr id="12" name="TextBox 11">
            <a:extLst>
              <a:ext uri="{FF2B5EF4-FFF2-40B4-BE49-F238E27FC236}">
                <a16:creationId xmlns:a16="http://schemas.microsoft.com/office/drawing/2014/main" id="{3C7CD378-950A-8AA6-72DC-B799CD400863}"/>
              </a:ext>
            </a:extLst>
          </p:cNvPr>
          <p:cNvSpPr txBox="1"/>
          <p:nvPr/>
        </p:nvSpPr>
        <p:spPr>
          <a:xfrm>
            <a:off x="388813" y="1069538"/>
            <a:ext cx="5352808" cy="5212068"/>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5"/>
              </a:rPr>
              <a:t>Abt Associates</a:t>
            </a:r>
            <a:endParaRPr lang="en-US" sz="2400" dirty="0">
              <a:effectLst/>
              <a:latin typeface="Sans serif"/>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6"/>
              </a:rPr>
              <a:t>ACDI/VOCA</a:t>
            </a:r>
            <a:endParaRPr lang="en-US" sz="2400" dirty="0">
              <a:effectLst/>
              <a:latin typeface="Sans serif"/>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7"/>
              </a:rPr>
              <a:t>Achieving Health Nigeria Initiative</a:t>
            </a:r>
            <a:endParaRPr lang="en-US" sz="2400" dirty="0">
              <a:effectLst/>
              <a:latin typeface="Sans serif"/>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8"/>
              </a:rPr>
              <a:t>Aisha Association for Woman and Child Protection</a:t>
            </a:r>
            <a:endParaRPr lang="en-US" sz="2400" dirty="0">
              <a:effectLst/>
              <a:latin typeface="Sans serif"/>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9"/>
              </a:rPr>
              <a:t>American Bar Association Rule of Law Initiative </a:t>
            </a:r>
            <a:endParaRPr lang="en-US" sz="2400" dirty="0">
              <a:effectLst/>
              <a:latin typeface="Sans serif"/>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10"/>
              </a:rPr>
              <a:t>Asociación de Mujeres Madre Tierra</a:t>
            </a:r>
            <a:endParaRPr lang="en-US" sz="2400" dirty="0">
              <a:effectLst/>
              <a:latin typeface="Sans serif"/>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11"/>
              </a:rPr>
              <a:t>Banco Popular Colombia</a:t>
            </a:r>
            <a:endParaRPr lang="en-US" sz="2400" dirty="0">
              <a:effectLst/>
              <a:latin typeface="Sans serif"/>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12"/>
              </a:rPr>
              <a:t>Banyan Global</a:t>
            </a:r>
            <a:endParaRPr lang="en-US" sz="2400" dirty="0">
              <a:effectLst/>
              <a:latin typeface="Sans serif"/>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13"/>
              </a:rPr>
              <a:t>CARE International</a:t>
            </a:r>
            <a:endParaRPr lang="en-US" sz="2400" dirty="0">
              <a:effectLst/>
              <a:latin typeface="Sans serif"/>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14"/>
              </a:rPr>
              <a:t>CareerMe</a:t>
            </a:r>
            <a:endParaRPr lang="en-US" sz="2400" dirty="0">
              <a:effectLst/>
              <a:latin typeface="Sans serif"/>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15"/>
              </a:rPr>
              <a:t>Casuga Integrated Farm School</a:t>
            </a:r>
            <a:endParaRPr lang="en-US" sz="2400" dirty="0">
              <a:effectLst/>
              <a:latin typeface="Sans serif"/>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4386FE9-581E-2A7E-F5FE-42C25E3111CF}"/>
              </a:ext>
            </a:extLst>
          </p:cNvPr>
          <p:cNvSpPr txBox="1"/>
          <p:nvPr/>
        </p:nvSpPr>
        <p:spPr>
          <a:xfrm>
            <a:off x="6096001" y="1069538"/>
            <a:ext cx="5801474" cy="5506572"/>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16"/>
              </a:rPr>
              <a:t>Center for International Private Enterprise</a:t>
            </a:r>
            <a:endParaRPr lang="en-US" sz="2400" dirty="0">
              <a:effectLst/>
              <a:latin typeface="Sans serif"/>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17"/>
              </a:rPr>
              <a:t>Chemonics International</a:t>
            </a:r>
            <a:endParaRPr lang="en-US" sz="2400" dirty="0">
              <a:effectLst/>
              <a:latin typeface="Sans serif"/>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u="sng" dirty="0" err="1">
                <a:solidFill>
                  <a:srgbClr val="0563C1"/>
                </a:solidFill>
                <a:effectLst/>
                <a:latin typeface="Sans serif"/>
                <a:ea typeface="Times New Roman" panose="02020603050405020304" pitchFamily="18" charset="0"/>
                <a:cs typeface="Calibri" panose="020F0502020204030204" pitchFamily="34" charset="0"/>
                <a:hlinkClick r:id="rId18"/>
              </a:rPr>
              <a:t>EnCompass</a:t>
            </a: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18"/>
              </a:rPr>
              <a:t> LLC</a:t>
            </a:r>
            <a:endParaRPr lang="en-US" sz="2400" dirty="0">
              <a:effectLst/>
              <a:latin typeface="Sans serif"/>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19"/>
              </a:rPr>
              <a:t>FHI 360</a:t>
            </a:r>
            <a:endParaRPr lang="en-US" sz="2400" u="sng" dirty="0">
              <a:solidFill>
                <a:srgbClr val="0563C1"/>
              </a:solidFill>
              <a:effectLst/>
              <a:latin typeface="Sans serif"/>
              <a:ea typeface="Times New Roman" panose="02020603050405020304" pitchFamily="18"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400" u="sng" dirty="0" err="1">
                <a:solidFill>
                  <a:srgbClr val="0563C1"/>
                </a:solidFill>
                <a:effectLst/>
                <a:latin typeface="Sans serif"/>
                <a:ea typeface="Times New Roman" panose="02020603050405020304" pitchFamily="18" charset="0"/>
                <a:cs typeface="Calibri" panose="020F0502020204030204" pitchFamily="34" charset="0"/>
                <a:hlinkClick r:id="rId20"/>
              </a:rPr>
              <a:t>Foodpanda</a:t>
            </a:r>
            <a:endParaRPr lang="en-US" sz="2400" dirty="0">
              <a:effectLst/>
              <a:latin typeface="Sans serif"/>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21"/>
              </a:rPr>
              <a:t>Gallaudet University</a:t>
            </a:r>
            <a:endParaRPr lang="en-US" sz="2400" dirty="0">
              <a:effectLst/>
              <a:latin typeface="Sans serif"/>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22"/>
              </a:rPr>
              <a:t>Global Communities</a:t>
            </a:r>
            <a:endParaRPr lang="en-US" sz="2400" dirty="0">
              <a:effectLst/>
              <a:latin typeface="Sans serif"/>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23"/>
              </a:rPr>
              <a:t>Grameen Foundation</a:t>
            </a:r>
            <a:endParaRPr lang="en-US" sz="2400" dirty="0">
              <a:effectLst/>
              <a:latin typeface="Sans serif"/>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24"/>
              </a:rPr>
              <a:t>GRAVIS</a:t>
            </a:r>
            <a:endParaRPr lang="en-US" sz="2400" dirty="0">
              <a:effectLst/>
              <a:latin typeface="Sans serif"/>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u="sng" dirty="0" err="1">
                <a:solidFill>
                  <a:srgbClr val="0563C1"/>
                </a:solidFill>
                <a:effectLst/>
                <a:latin typeface="Sans serif"/>
                <a:ea typeface="Times New Roman" panose="02020603050405020304" pitchFamily="18" charset="0"/>
                <a:cs typeface="Calibri" panose="020F0502020204030204" pitchFamily="34" charset="0"/>
                <a:hlinkClick r:id="rId25"/>
              </a:rPr>
              <a:t>GreeneWorks</a:t>
            </a:r>
            <a:endParaRPr lang="en-US" sz="2400" dirty="0">
              <a:effectLst/>
              <a:latin typeface="Sans serif"/>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26"/>
              </a:rPr>
              <a:t>Health Keepers Network</a:t>
            </a:r>
            <a:endParaRPr lang="en-US" sz="2400" dirty="0">
              <a:effectLst/>
              <a:latin typeface="Sans serif"/>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u="sng" dirty="0" err="1">
                <a:solidFill>
                  <a:srgbClr val="0563C1"/>
                </a:solidFill>
                <a:effectLst/>
                <a:latin typeface="Sans serif"/>
                <a:ea typeface="Times New Roman" panose="02020603050405020304" pitchFamily="18" charset="0"/>
                <a:cs typeface="Calibri" panose="020F0502020204030204" pitchFamily="34" charset="0"/>
                <a:hlinkClick r:id="rId27"/>
              </a:rPr>
              <a:t>Helem</a:t>
            </a: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27"/>
              </a:rPr>
              <a:t>, LGBTQIA+ Rights Organization</a:t>
            </a:r>
            <a:endParaRPr lang="en-US" sz="2400" dirty="0">
              <a:effectLst/>
              <a:latin typeface="Sans serif"/>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28"/>
              </a:rPr>
              <a:t>HelpAge International</a:t>
            </a:r>
            <a:endParaRPr lang="en-US" sz="2400" dirty="0">
              <a:effectLst/>
              <a:latin typeface="Sans serif"/>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91666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E778F-78A5-493A-8D6F-7F63922E9E00}"/>
              </a:ext>
            </a:extLst>
          </p:cNvPr>
          <p:cNvSpPr>
            <a:spLocks noGrp="1"/>
          </p:cNvSpPr>
          <p:nvPr>
            <p:ph type="title"/>
          </p:nvPr>
        </p:nvSpPr>
        <p:spPr>
          <a:xfrm>
            <a:off x="388813" y="27547"/>
            <a:ext cx="11018520" cy="830998"/>
          </a:xfrm>
        </p:spPr>
        <p:txBody>
          <a:bodyPr vert="horz" lIns="91440" tIns="45720" rIns="91440" bIns="45720" rtlCol="0" anchor="b">
            <a:normAutofit/>
          </a:bodyPr>
          <a:lstStyle/>
          <a:p>
            <a:r>
              <a:rPr lang="en-US" sz="3000" b="1" dirty="0"/>
              <a:t>Organizational Web Sites of Summit Speakers</a:t>
            </a:r>
          </a:p>
        </p:txBody>
      </p:sp>
      <p:sp>
        <p:nvSpPr>
          <p:cNvPr id="3" name="Content Placeholder 2">
            <a:extLst>
              <a:ext uri="{FF2B5EF4-FFF2-40B4-BE49-F238E27FC236}">
                <a16:creationId xmlns:a16="http://schemas.microsoft.com/office/drawing/2014/main" id="{7C0F7461-009E-48FF-930D-7488ECB71A17}"/>
              </a:ext>
            </a:extLst>
          </p:cNvPr>
          <p:cNvSpPr>
            <a:spLocks noGrp="1"/>
          </p:cNvSpPr>
          <p:nvPr>
            <p:ph idx="1"/>
          </p:nvPr>
        </p:nvSpPr>
        <p:spPr>
          <a:xfrm>
            <a:off x="572493" y="2071316"/>
            <a:ext cx="6713552" cy="4119172"/>
          </a:xfrm>
        </p:spPr>
        <p:txBody>
          <a:bodyPr vert="horz" lIns="91440" tIns="45720" rIns="91440" bIns="45720" rtlCol="0" anchor="t">
            <a:normAutofit/>
          </a:bodyPr>
          <a:lstStyle/>
          <a:p>
            <a:pPr>
              <a:buFontTx/>
              <a:buChar char="-"/>
            </a:pPr>
            <a:endParaRPr lang="en-US" sz="2200" dirty="0"/>
          </a:p>
          <a:p>
            <a:pPr>
              <a:buFontTx/>
              <a:buChar char="-"/>
            </a:pPr>
            <a:endParaRPr lang="en-US" sz="2200" dirty="0"/>
          </a:p>
        </p:txBody>
      </p:sp>
      <p:pic>
        <p:nvPicPr>
          <p:cNvPr id="10" name="Picture 9" descr="A picture containing drawing&#10;&#10;Description automatically generated">
            <a:extLst>
              <a:ext uri="{FF2B5EF4-FFF2-40B4-BE49-F238E27FC236}">
                <a16:creationId xmlns:a16="http://schemas.microsoft.com/office/drawing/2014/main" id="{83DFA655-36EA-4CE8-B3E7-755318586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0616" y="6190939"/>
            <a:ext cx="586891" cy="561262"/>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B604689D-1E69-4920-AA4A-1E5FB3BC8C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7001" y="6213905"/>
            <a:ext cx="1205783" cy="538296"/>
          </a:xfrm>
          <a:prstGeom prst="rect">
            <a:avLst/>
          </a:prstGeom>
        </p:spPr>
      </p:pic>
      <p:sp>
        <p:nvSpPr>
          <p:cNvPr id="12" name="TextBox 11">
            <a:extLst>
              <a:ext uri="{FF2B5EF4-FFF2-40B4-BE49-F238E27FC236}">
                <a16:creationId xmlns:a16="http://schemas.microsoft.com/office/drawing/2014/main" id="{3C7CD378-950A-8AA6-72DC-B799CD400863}"/>
              </a:ext>
            </a:extLst>
          </p:cNvPr>
          <p:cNvSpPr txBox="1"/>
          <p:nvPr/>
        </p:nvSpPr>
        <p:spPr>
          <a:xfrm>
            <a:off x="388813" y="1069538"/>
            <a:ext cx="5352808" cy="6002412"/>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5"/>
              </a:rPr>
              <a:t>ICRW Asia</a:t>
            </a:r>
            <a:endParaRPr lang="en-US" sz="2400" dirty="0">
              <a:effectLst/>
              <a:latin typeface="Sans serif"/>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6"/>
              </a:rPr>
              <a:t>Indigenous Peoples Alliance for Rights &amp; Development (IPARD)</a:t>
            </a:r>
            <a:endParaRPr lang="en-US" sz="2400" dirty="0">
              <a:effectLst/>
              <a:latin typeface="Sans serif"/>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7"/>
              </a:rPr>
              <a:t>Institute for Family Health, King Hussein Foundation</a:t>
            </a:r>
            <a:endParaRPr lang="en-US" sz="2400" dirty="0">
              <a:effectLst/>
              <a:latin typeface="Sans serif"/>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8"/>
              </a:rPr>
              <a:t>International Executive Service Corps (IESC)</a:t>
            </a:r>
            <a:endParaRPr lang="en-US" sz="2400" dirty="0">
              <a:effectLst/>
              <a:latin typeface="Sans serif"/>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9"/>
              </a:rPr>
              <a:t>JHPIEGO</a:t>
            </a:r>
            <a:endParaRPr lang="en-US" sz="2400" dirty="0">
              <a:effectLst/>
              <a:latin typeface="Sans serif"/>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10"/>
              </a:rPr>
              <a:t>Kenya Wildlife Conservancies Association</a:t>
            </a:r>
            <a:endParaRPr lang="en-US" sz="2400" u="sng" dirty="0">
              <a:solidFill>
                <a:srgbClr val="0563C1"/>
              </a:solidFill>
              <a:effectLst/>
              <a:latin typeface="Sans serif"/>
              <a:ea typeface="Times New Roman" panose="02020603050405020304" pitchFamily="18"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400" u="sng" dirty="0" err="1">
                <a:solidFill>
                  <a:srgbClr val="0563C1"/>
                </a:solidFill>
                <a:effectLst/>
                <a:latin typeface="Sans serif"/>
                <a:ea typeface="Times New Roman" panose="02020603050405020304" pitchFamily="18" charset="0"/>
                <a:cs typeface="Calibri" panose="020F0502020204030204" pitchFamily="34" charset="0"/>
                <a:hlinkClick r:id="rId11"/>
              </a:rPr>
              <a:t>MarketShare</a:t>
            </a: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11"/>
              </a:rPr>
              <a:t> Associates</a:t>
            </a:r>
            <a:endParaRPr lang="en-US" sz="2400" dirty="0">
              <a:effectLst/>
              <a:latin typeface="Sans serif"/>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u="sng" dirty="0" err="1">
                <a:solidFill>
                  <a:srgbClr val="0563C1"/>
                </a:solidFill>
                <a:effectLst/>
                <a:latin typeface="Sans serif"/>
                <a:ea typeface="Times New Roman" panose="02020603050405020304" pitchFamily="18" charset="0"/>
                <a:cs typeface="Calibri" panose="020F0502020204030204" pitchFamily="34" charset="0"/>
                <a:hlinkClick r:id="rId12"/>
              </a:rPr>
              <a:t>MenEngage</a:t>
            </a: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12"/>
              </a:rPr>
              <a:t> Alliance</a:t>
            </a:r>
            <a:endParaRPr lang="en-US" sz="2400" dirty="0">
              <a:effectLst/>
              <a:latin typeface="Sans serif"/>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13"/>
              </a:rPr>
              <a:t>Mental Health Society of Ghana</a:t>
            </a:r>
            <a:endParaRPr lang="en-US" sz="2400" dirty="0">
              <a:effectLst/>
              <a:latin typeface="Sans serif"/>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14"/>
              </a:rPr>
              <a:t>Mercy Corps</a:t>
            </a:r>
            <a:endParaRPr lang="en-US" sz="2400" dirty="0">
              <a:effectLst/>
              <a:latin typeface="Sans serif"/>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400" dirty="0">
              <a:effectLst/>
              <a:latin typeface="Sans serif"/>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4386FE9-581E-2A7E-F5FE-42C25E3111CF}"/>
              </a:ext>
            </a:extLst>
          </p:cNvPr>
          <p:cNvSpPr txBox="1"/>
          <p:nvPr/>
        </p:nvSpPr>
        <p:spPr>
          <a:xfrm>
            <a:off x="6096001" y="1069538"/>
            <a:ext cx="5801474" cy="5901744"/>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15"/>
              </a:rPr>
              <a:t>Moises </a:t>
            </a:r>
            <a:r>
              <a:rPr lang="en-US" sz="2400" u="sng" dirty="0" err="1">
                <a:solidFill>
                  <a:srgbClr val="0563C1"/>
                </a:solidFill>
                <a:effectLst/>
                <a:latin typeface="Sans serif"/>
                <a:ea typeface="Times New Roman" panose="02020603050405020304" pitchFamily="18" charset="0"/>
                <a:cs typeface="Calibri" panose="020F0502020204030204" pitchFamily="34" charset="0"/>
                <a:hlinkClick r:id="rId15"/>
              </a:rPr>
              <a:t>Bertoni</a:t>
            </a: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15"/>
              </a:rPr>
              <a:t> Foundation</a:t>
            </a:r>
            <a:endParaRPr lang="en-US" sz="2400" u="sng" dirty="0">
              <a:solidFill>
                <a:srgbClr val="0563C1"/>
              </a:solidFill>
              <a:effectLst/>
              <a:latin typeface="Sans serif"/>
              <a:ea typeface="Times New Roman" panose="02020603050405020304" pitchFamily="18"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16"/>
              </a:rPr>
              <a:t>Mon Bamboo Company</a:t>
            </a:r>
            <a:endParaRPr lang="en-US" sz="2400" dirty="0">
              <a:effectLst/>
              <a:latin typeface="Sans serif"/>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17"/>
              </a:rPr>
              <a:t>Nana Women and Girls Empowerment Initiative</a:t>
            </a:r>
            <a:endParaRPr lang="en-US" sz="2400" dirty="0">
              <a:effectLst/>
              <a:latin typeface="Sans serif"/>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18"/>
              </a:rPr>
              <a:t>Network of Women with Disabilities</a:t>
            </a:r>
            <a:endParaRPr lang="en-US" sz="2400" dirty="0">
              <a:effectLst/>
              <a:latin typeface="Sans serif"/>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19"/>
              </a:rPr>
              <a:t>Pacific Rainbows Advocacy Network</a:t>
            </a:r>
            <a:endParaRPr lang="en-US" sz="2400" dirty="0">
              <a:effectLst/>
              <a:latin typeface="Sans serif"/>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20"/>
              </a:rPr>
              <a:t>PepsiCo</a:t>
            </a:r>
            <a:endParaRPr lang="en-US" sz="2400" dirty="0">
              <a:effectLst/>
              <a:latin typeface="Sans serif"/>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21"/>
              </a:rPr>
              <a:t>Plan International</a:t>
            </a:r>
            <a:endParaRPr lang="en-US" sz="2400" dirty="0">
              <a:effectLst/>
              <a:latin typeface="Sans serif"/>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22"/>
              </a:rPr>
              <a:t>Plataforma 25 de </a:t>
            </a:r>
            <a:r>
              <a:rPr lang="en-US" sz="2400" u="sng" dirty="0" err="1">
                <a:solidFill>
                  <a:srgbClr val="0563C1"/>
                </a:solidFill>
                <a:effectLst/>
                <a:latin typeface="Sans serif"/>
                <a:ea typeface="Times New Roman" panose="02020603050405020304" pitchFamily="18" charset="0"/>
                <a:cs typeface="Calibri" panose="020F0502020204030204" pitchFamily="34" charset="0"/>
                <a:hlinkClick r:id="rId22"/>
              </a:rPr>
              <a:t>Noviembre</a:t>
            </a:r>
            <a:endParaRPr lang="en-US" sz="2400" dirty="0">
              <a:effectLst/>
              <a:latin typeface="Sans serif"/>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23"/>
              </a:rPr>
              <a:t>Project Concern India (PCI)</a:t>
            </a:r>
            <a:endParaRPr lang="en-US" sz="2400" dirty="0">
              <a:effectLst/>
              <a:latin typeface="Sans serif"/>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24"/>
              </a:rPr>
              <a:t>Psycho-Education and Applied Research Center for the Deaf (PARD)</a:t>
            </a:r>
            <a:endParaRPr lang="en-US" sz="2400" u="sng" dirty="0">
              <a:solidFill>
                <a:srgbClr val="0563C1"/>
              </a:solidFill>
              <a:effectLst/>
              <a:latin typeface="Sans serif"/>
              <a:ea typeface="Times New Roman" panose="02020603050405020304" pitchFamily="18"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25"/>
              </a:rPr>
              <a:t>Q-Initiative</a:t>
            </a:r>
            <a:endParaRPr lang="en-US" sz="2400" dirty="0">
              <a:effectLst/>
              <a:latin typeface="Sans serif"/>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26"/>
              </a:rPr>
              <a:t>Raising Voices</a:t>
            </a:r>
            <a:endParaRPr lang="en-US" sz="2400" dirty="0">
              <a:effectLst/>
              <a:latin typeface="Sans serif"/>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06430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0F7461-009E-48FF-930D-7488ECB71A17}"/>
              </a:ext>
            </a:extLst>
          </p:cNvPr>
          <p:cNvSpPr>
            <a:spLocks noGrp="1"/>
          </p:cNvSpPr>
          <p:nvPr>
            <p:ph idx="1"/>
          </p:nvPr>
        </p:nvSpPr>
        <p:spPr>
          <a:xfrm>
            <a:off x="449202" y="1087397"/>
            <a:ext cx="5838582" cy="5126508"/>
          </a:xfrm>
        </p:spPr>
        <p:txBody>
          <a:bodyPr vert="horz" lIns="91440" tIns="45720" rIns="91440" bIns="45720" rtlCol="0" anchor="t">
            <a:noAutofit/>
          </a:bodyPr>
          <a:lstStyle/>
          <a:p>
            <a:pPr marL="342900" marR="0" lvl="0" indent="-342900">
              <a:lnSpc>
                <a:spcPct val="107000"/>
              </a:lnSpc>
              <a:spcBef>
                <a:spcPts val="0"/>
              </a:spcBef>
              <a:spcAft>
                <a:spcPts val="0"/>
              </a:spcAft>
              <a:buFont typeface="Symbol" panose="05050102010706020507" pitchFamily="18" charset="2"/>
              <a:buChar char=""/>
            </a:pP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3"/>
              </a:rPr>
              <a:t>Rising Flame</a:t>
            </a:r>
            <a:endParaRPr lang="en-US" sz="2400" dirty="0">
              <a:effectLst/>
              <a:latin typeface="Sans serif"/>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4"/>
              </a:rPr>
              <a:t>Root of Generations</a:t>
            </a:r>
            <a:endParaRPr lang="en-US" sz="2400" dirty="0">
              <a:effectLst/>
              <a:latin typeface="Sans serif"/>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5"/>
              </a:rPr>
              <a:t>Rwanda Union of the Blind</a:t>
            </a:r>
            <a:endParaRPr lang="en-US" sz="2400" dirty="0">
              <a:effectLst/>
              <a:latin typeface="Sans serif"/>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6"/>
              </a:rPr>
              <a:t>Save the Children</a:t>
            </a:r>
            <a:endParaRPr lang="en-US" sz="2400" dirty="0">
              <a:effectLst/>
              <a:latin typeface="Sans serif"/>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7"/>
              </a:rPr>
              <a:t>Shifting the Power Coalition</a:t>
            </a:r>
            <a:endParaRPr lang="en-US" sz="2400" dirty="0">
              <a:effectLst/>
              <a:latin typeface="Sans serif"/>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u="sng" dirty="0" err="1">
                <a:solidFill>
                  <a:srgbClr val="0563C1"/>
                </a:solidFill>
                <a:effectLst/>
                <a:latin typeface="Sans serif"/>
                <a:ea typeface="Times New Roman" panose="02020603050405020304" pitchFamily="18" charset="0"/>
                <a:cs typeface="Calibri" panose="020F0502020204030204" pitchFamily="34" charset="0"/>
                <a:hlinkClick r:id="rId8"/>
              </a:rPr>
              <a:t>SightSavers</a:t>
            </a:r>
            <a:endParaRPr lang="en-US" sz="2400" dirty="0">
              <a:effectLst/>
              <a:latin typeface="Sans serif"/>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u="sng" dirty="0" err="1">
                <a:solidFill>
                  <a:srgbClr val="0563C1"/>
                </a:solidFill>
                <a:effectLst/>
                <a:latin typeface="Sans serif"/>
                <a:ea typeface="Times New Roman" panose="02020603050405020304" pitchFamily="18" charset="0"/>
                <a:cs typeface="Calibri" panose="020F0502020204030204" pitchFamily="34" charset="0"/>
                <a:hlinkClick r:id="rId9"/>
              </a:rPr>
              <a:t>Sonke</a:t>
            </a: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9"/>
              </a:rPr>
              <a:t> Gender Justice</a:t>
            </a:r>
            <a:endParaRPr lang="en-US" sz="2400" dirty="0">
              <a:effectLst/>
              <a:latin typeface="Sans serif"/>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10"/>
              </a:rPr>
              <a:t>The Asia Foundation</a:t>
            </a:r>
            <a:endParaRPr lang="en-US" sz="2400" dirty="0">
              <a:effectLst/>
              <a:latin typeface="Sans serif"/>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11"/>
              </a:rPr>
              <a:t>UNGEI</a:t>
            </a:r>
            <a:endParaRPr lang="en-US" sz="2400" dirty="0">
              <a:effectLst/>
              <a:latin typeface="Sans serif"/>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12"/>
              </a:rPr>
              <a:t>University of Global Health Equity</a:t>
            </a:r>
            <a:endParaRPr lang="en-US" sz="2400" dirty="0">
              <a:effectLst/>
              <a:latin typeface="Sans serif"/>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13"/>
              </a:rPr>
              <a:t>USAID</a:t>
            </a:r>
            <a:endParaRPr lang="en-US" sz="2400" dirty="0">
              <a:effectLst/>
              <a:latin typeface="Sans serif"/>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14"/>
              </a:rPr>
              <a:t>Voice of Disability Initiative</a:t>
            </a:r>
            <a:endParaRPr lang="en-US" sz="2400" dirty="0">
              <a:effectLst/>
              <a:latin typeface="Sans serif"/>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15"/>
              </a:rPr>
              <a:t>Women Against Rape</a:t>
            </a:r>
            <a:endParaRPr lang="en-US" sz="2400" dirty="0">
              <a:effectLst/>
              <a:latin typeface="Sans serif"/>
              <a:ea typeface="Calibri" panose="020F0502020204030204" pitchFamily="34" charset="0"/>
              <a:cs typeface="Times New Roman" panose="02020603050405020304" pitchFamily="18" charset="0"/>
            </a:endParaRPr>
          </a:p>
          <a:p>
            <a:pPr>
              <a:buFontTx/>
              <a:buChar char="-"/>
            </a:pPr>
            <a:endParaRPr lang="en-US" sz="1800" dirty="0"/>
          </a:p>
        </p:txBody>
      </p:sp>
      <p:pic>
        <p:nvPicPr>
          <p:cNvPr id="10" name="Picture 9" descr="A picture containing drawing&#10;&#10;Description automatically generated">
            <a:extLst>
              <a:ext uri="{FF2B5EF4-FFF2-40B4-BE49-F238E27FC236}">
                <a16:creationId xmlns:a16="http://schemas.microsoft.com/office/drawing/2014/main" id="{83DFA655-36EA-4CE8-B3E7-75531858638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580616" y="6190939"/>
            <a:ext cx="586891" cy="561262"/>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B604689D-1E69-4920-AA4A-1E5FB3BC8CAA}"/>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267001" y="6213905"/>
            <a:ext cx="1205783" cy="538296"/>
          </a:xfrm>
          <a:prstGeom prst="rect">
            <a:avLst/>
          </a:prstGeom>
        </p:spPr>
      </p:pic>
      <p:sp>
        <p:nvSpPr>
          <p:cNvPr id="4" name="TextBox 3">
            <a:extLst>
              <a:ext uri="{FF2B5EF4-FFF2-40B4-BE49-F238E27FC236}">
                <a16:creationId xmlns:a16="http://schemas.microsoft.com/office/drawing/2014/main" id="{B0A0B2EA-E6D7-2DA3-C773-200ED595B2AB}"/>
              </a:ext>
            </a:extLst>
          </p:cNvPr>
          <p:cNvSpPr txBox="1"/>
          <p:nvPr/>
        </p:nvSpPr>
        <p:spPr>
          <a:xfrm>
            <a:off x="6659858" y="1083011"/>
            <a:ext cx="4920758" cy="1950021"/>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18"/>
              </a:rPr>
              <a:t>Women for Women International</a:t>
            </a:r>
            <a:endParaRPr lang="en-US" sz="2400" dirty="0">
              <a:effectLst/>
              <a:latin typeface="Sans serif"/>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19"/>
              </a:rPr>
              <a:t>Women in Need (WIN)</a:t>
            </a:r>
            <a:endParaRPr lang="en-US" sz="2400" dirty="0">
              <a:effectLst/>
              <a:latin typeface="Sans serif"/>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u="sng" dirty="0">
                <a:solidFill>
                  <a:srgbClr val="0563C1"/>
                </a:solidFill>
                <a:effectLst/>
                <a:latin typeface="Sans serif"/>
                <a:ea typeface="Times New Roman" panose="02020603050405020304" pitchFamily="18" charset="0"/>
                <a:cs typeface="Calibri" panose="020F0502020204030204" pitchFamily="34" charset="0"/>
                <a:hlinkClick r:id="rId20"/>
              </a:rPr>
              <a:t>Women with Disabilities Development Foundation</a:t>
            </a:r>
            <a:endParaRPr lang="en-US" sz="2400" dirty="0">
              <a:effectLst/>
              <a:latin typeface="Sans serif"/>
              <a:ea typeface="Calibri" panose="020F0502020204030204" pitchFamily="34" charset="0"/>
              <a:cs typeface="Times New Roman" panose="02020603050405020304" pitchFamily="18" charset="0"/>
            </a:endParaRPr>
          </a:p>
          <a:p>
            <a:endParaRPr lang="en-US" dirty="0"/>
          </a:p>
        </p:txBody>
      </p:sp>
      <p:sp>
        <p:nvSpPr>
          <p:cNvPr id="7" name="Title 1">
            <a:extLst>
              <a:ext uri="{FF2B5EF4-FFF2-40B4-BE49-F238E27FC236}">
                <a16:creationId xmlns:a16="http://schemas.microsoft.com/office/drawing/2014/main" id="{58F41E9B-9E20-5BA6-176D-CE73F1981E0E}"/>
              </a:ext>
            </a:extLst>
          </p:cNvPr>
          <p:cNvSpPr txBox="1">
            <a:spLocks/>
          </p:cNvSpPr>
          <p:nvPr/>
        </p:nvSpPr>
        <p:spPr>
          <a:xfrm>
            <a:off x="449202" y="-5565"/>
            <a:ext cx="11018520" cy="83099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t>Organizational Web Sites of Summit Speakers</a:t>
            </a:r>
          </a:p>
        </p:txBody>
      </p:sp>
    </p:spTree>
    <p:extLst>
      <p:ext uri="{BB962C8B-B14F-4D97-AF65-F5344CB8AC3E}">
        <p14:creationId xmlns:p14="http://schemas.microsoft.com/office/powerpoint/2010/main" val="25469146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36699"/>
        </a:solidFill>
        <a:effectLst/>
      </p:bgPr>
    </p:bg>
    <p:spTree>
      <p:nvGrpSpPr>
        <p:cNvPr id="1" name=""/>
        <p:cNvGrpSpPr/>
        <p:nvPr/>
      </p:nvGrpSpPr>
      <p:grpSpPr>
        <a:xfrm>
          <a:off x="0" y="0"/>
          <a:ext cx="0" cy="0"/>
          <a:chOff x="0" y="0"/>
          <a:chExt cx="0" cy="0"/>
        </a:xfrm>
      </p:grpSpPr>
      <p:pic>
        <p:nvPicPr>
          <p:cNvPr id="5" name="Picture 5" descr="A picture containing logo&#10;&#10;Description automatically generated">
            <a:extLst>
              <a:ext uri="{FF2B5EF4-FFF2-40B4-BE49-F238E27FC236}">
                <a16:creationId xmlns:a16="http://schemas.microsoft.com/office/drawing/2014/main" id="{61D56CD6-78E1-2272-66B6-04A7E1B815A7}"/>
              </a:ext>
            </a:extLst>
          </p:cNvPr>
          <p:cNvPicPr>
            <a:picLocks noGrp="1" noChangeAspect="1"/>
          </p:cNvPicPr>
          <p:nvPr>
            <p:ph idx="1"/>
          </p:nvPr>
        </p:nvPicPr>
        <p:blipFill>
          <a:blip r:embed="rId2"/>
          <a:stretch>
            <a:fillRect/>
          </a:stretch>
        </p:blipFill>
        <p:spPr>
          <a:xfrm>
            <a:off x="82477" y="1335795"/>
            <a:ext cx="11993909" cy="4186410"/>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83DFA655-36EA-4CE8-B3E7-755318586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0616" y="6190939"/>
            <a:ext cx="586891" cy="561262"/>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B604689D-1E69-4920-AA4A-1E5FB3BC8C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601" y="6190939"/>
            <a:ext cx="1205783" cy="538296"/>
          </a:xfrm>
          <a:prstGeom prst="rect">
            <a:avLst/>
          </a:prstGeom>
        </p:spPr>
      </p:pic>
      <p:sp>
        <p:nvSpPr>
          <p:cNvPr id="2" name="TextBox 1">
            <a:extLst>
              <a:ext uri="{FF2B5EF4-FFF2-40B4-BE49-F238E27FC236}">
                <a16:creationId xmlns:a16="http://schemas.microsoft.com/office/drawing/2014/main" id="{EECB7B89-1B67-7DA9-FEA1-CF8862B74B3D}"/>
              </a:ext>
            </a:extLst>
          </p:cNvPr>
          <p:cNvSpPr txBox="1"/>
          <p:nvPr/>
        </p:nvSpPr>
        <p:spPr>
          <a:xfrm>
            <a:off x="208601" y="128765"/>
            <a:ext cx="10614572" cy="646331"/>
          </a:xfrm>
          <a:prstGeom prst="rect">
            <a:avLst/>
          </a:prstGeom>
          <a:noFill/>
        </p:spPr>
        <p:txBody>
          <a:bodyPr wrap="none" rtlCol="0">
            <a:spAutoFit/>
          </a:bodyPr>
          <a:lstStyle/>
          <a:p>
            <a:r>
              <a:rPr lang="en-US" sz="3600" b="1" dirty="0">
                <a:solidFill>
                  <a:schemeClr val="bg1"/>
                </a:solidFill>
                <a:latin typeface="Sans serif"/>
              </a:rPr>
              <a:t>We want to thank our amazing partners and sponsors!</a:t>
            </a:r>
            <a:endParaRPr lang="en-US" sz="3600" dirty="0">
              <a:solidFill>
                <a:schemeClr val="bg1"/>
              </a:solidFill>
              <a:latin typeface="Sans serif"/>
            </a:endParaRPr>
          </a:p>
        </p:txBody>
      </p:sp>
    </p:spTree>
    <p:extLst>
      <p:ext uri="{BB962C8B-B14F-4D97-AF65-F5344CB8AC3E}">
        <p14:creationId xmlns:p14="http://schemas.microsoft.com/office/powerpoint/2010/main" val="1456471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336699"/>
        </a:solidFill>
        <a:effectLst/>
      </p:bgPr>
    </p:bg>
    <p:spTree>
      <p:nvGrpSpPr>
        <p:cNvPr id="1" name=""/>
        <p:cNvGrpSpPr/>
        <p:nvPr/>
      </p:nvGrpSpPr>
      <p:grpSpPr>
        <a:xfrm>
          <a:off x="0" y="0"/>
          <a:ext cx="0" cy="0"/>
          <a:chOff x="0" y="0"/>
          <a:chExt cx="0" cy="0"/>
        </a:xfrm>
      </p:grpSpPr>
      <p:pic>
        <p:nvPicPr>
          <p:cNvPr id="10" name="Picture 9" descr="A picture containing drawing&#10;&#10;Description automatically generated">
            <a:extLst>
              <a:ext uri="{FF2B5EF4-FFF2-40B4-BE49-F238E27FC236}">
                <a16:creationId xmlns:a16="http://schemas.microsoft.com/office/drawing/2014/main" id="{83DFA655-36EA-4CE8-B3E7-755318586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0616" y="6190939"/>
            <a:ext cx="586891" cy="561262"/>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B604689D-1E69-4920-AA4A-1E5FB3BC8C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601" y="6190939"/>
            <a:ext cx="1205783" cy="538296"/>
          </a:xfrm>
          <a:prstGeom prst="rect">
            <a:avLst/>
          </a:prstGeom>
        </p:spPr>
      </p:pic>
      <p:pic>
        <p:nvPicPr>
          <p:cNvPr id="6" name="Picture 8" descr="Logo, company name&#10;&#10;Description automatically generated">
            <a:extLst>
              <a:ext uri="{FF2B5EF4-FFF2-40B4-BE49-F238E27FC236}">
                <a16:creationId xmlns:a16="http://schemas.microsoft.com/office/drawing/2014/main" id="{CE80AD2A-D4AA-4E00-421D-9802B6ECDDF2}"/>
              </a:ext>
            </a:extLst>
          </p:cNvPr>
          <p:cNvPicPr>
            <a:picLocks noChangeAspect="1"/>
          </p:cNvPicPr>
          <p:nvPr/>
        </p:nvPicPr>
        <p:blipFill rotWithShape="1">
          <a:blip r:embed="rId5"/>
          <a:srcRect l="1711"/>
          <a:stretch/>
        </p:blipFill>
        <p:spPr>
          <a:xfrm>
            <a:off x="94299" y="189301"/>
            <a:ext cx="11983399" cy="1908425"/>
          </a:xfrm>
          <a:prstGeom prst="rect">
            <a:avLst/>
          </a:prstGeom>
        </p:spPr>
      </p:pic>
      <p:pic>
        <p:nvPicPr>
          <p:cNvPr id="8" name="Picture 12" descr="Graphical user interface, application, Teams&#10;&#10;Description automatically generated">
            <a:extLst>
              <a:ext uri="{FF2B5EF4-FFF2-40B4-BE49-F238E27FC236}">
                <a16:creationId xmlns:a16="http://schemas.microsoft.com/office/drawing/2014/main" id="{ADE1384B-A3BF-60D9-BCA4-B16E9654FA5E}"/>
              </a:ext>
            </a:extLst>
          </p:cNvPr>
          <p:cNvPicPr>
            <a:picLocks noChangeAspect="1"/>
          </p:cNvPicPr>
          <p:nvPr/>
        </p:nvPicPr>
        <p:blipFill>
          <a:blip r:embed="rId6"/>
          <a:stretch>
            <a:fillRect/>
          </a:stretch>
        </p:blipFill>
        <p:spPr>
          <a:xfrm>
            <a:off x="-4762" y="2243199"/>
            <a:ext cx="12194381" cy="1908425"/>
          </a:xfrm>
          <a:prstGeom prst="rect">
            <a:avLst/>
          </a:prstGeom>
        </p:spPr>
      </p:pic>
      <p:pic>
        <p:nvPicPr>
          <p:cNvPr id="12" name="Picture 7" descr="Graphical user interface, application&#10;&#10;Description automatically generated">
            <a:extLst>
              <a:ext uri="{FF2B5EF4-FFF2-40B4-BE49-F238E27FC236}">
                <a16:creationId xmlns:a16="http://schemas.microsoft.com/office/drawing/2014/main" id="{6AC71D28-521D-8502-5723-654BA1DBE0AB}"/>
              </a:ext>
            </a:extLst>
          </p:cNvPr>
          <p:cNvPicPr>
            <a:picLocks noChangeAspect="1"/>
          </p:cNvPicPr>
          <p:nvPr/>
        </p:nvPicPr>
        <p:blipFill>
          <a:blip r:embed="rId7"/>
          <a:stretch>
            <a:fillRect/>
          </a:stretch>
        </p:blipFill>
        <p:spPr>
          <a:xfrm>
            <a:off x="49574" y="4217069"/>
            <a:ext cx="12194381" cy="1889441"/>
          </a:xfrm>
          <a:prstGeom prst="rect">
            <a:avLst/>
          </a:prstGeom>
        </p:spPr>
      </p:pic>
    </p:spTree>
    <p:extLst>
      <p:ext uri="{BB962C8B-B14F-4D97-AF65-F5344CB8AC3E}">
        <p14:creationId xmlns:p14="http://schemas.microsoft.com/office/powerpoint/2010/main" val="30880462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36699"/>
        </a:solidFill>
        <a:effectLst/>
      </p:bgPr>
    </p:bg>
    <p:spTree>
      <p:nvGrpSpPr>
        <p:cNvPr id="1" name=""/>
        <p:cNvGrpSpPr/>
        <p:nvPr/>
      </p:nvGrpSpPr>
      <p:grpSpPr>
        <a:xfrm>
          <a:off x="0" y="0"/>
          <a:ext cx="0" cy="0"/>
          <a:chOff x="0" y="0"/>
          <a:chExt cx="0" cy="0"/>
        </a:xfrm>
      </p:grpSpPr>
      <p:pic>
        <p:nvPicPr>
          <p:cNvPr id="8" name="Picture 8" descr="Logo, company name&#10;&#10;Description automatically generated">
            <a:extLst>
              <a:ext uri="{FF2B5EF4-FFF2-40B4-BE49-F238E27FC236}">
                <a16:creationId xmlns:a16="http://schemas.microsoft.com/office/drawing/2014/main" id="{2F87B453-3412-249A-DAF3-35BF334C62A7}"/>
              </a:ext>
            </a:extLst>
          </p:cNvPr>
          <p:cNvPicPr>
            <a:picLocks noChangeAspect="1"/>
          </p:cNvPicPr>
          <p:nvPr/>
        </p:nvPicPr>
        <p:blipFill>
          <a:blip r:embed="rId3"/>
          <a:stretch>
            <a:fillRect/>
          </a:stretch>
        </p:blipFill>
        <p:spPr>
          <a:xfrm>
            <a:off x="0" y="103909"/>
            <a:ext cx="12208856" cy="3723701"/>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83DFA655-36EA-4CE8-B3E7-7553185863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80616" y="6190939"/>
            <a:ext cx="586891" cy="561262"/>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B604689D-1E69-4920-AA4A-1E5FB3BC8C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601" y="6190939"/>
            <a:ext cx="1205783" cy="538296"/>
          </a:xfrm>
          <a:prstGeom prst="rect">
            <a:avLst/>
          </a:prstGeom>
        </p:spPr>
      </p:pic>
    </p:spTree>
    <p:extLst>
      <p:ext uri="{BB962C8B-B14F-4D97-AF65-F5344CB8AC3E}">
        <p14:creationId xmlns:p14="http://schemas.microsoft.com/office/powerpoint/2010/main" val="38893221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Two people looking at a computer&#10;&#10;Description automatically generated with medium confidence">
            <a:extLst>
              <a:ext uri="{FF2B5EF4-FFF2-40B4-BE49-F238E27FC236}">
                <a16:creationId xmlns:a16="http://schemas.microsoft.com/office/drawing/2014/main" id="{41796DEF-0E47-4AFC-7E42-547B6BC48352}"/>
              </a:ext>
            </a:extLst>
          </p:cNvPr>
          <p:cNvPicPr>
            <a:picLocks noChangeAspect="1"/>
          </p:cNvPicPr>
          <p:nvPr/>
        </p:nvPicPr>
        <p:blipFill rotWithShape="1">
          <a:blip r:embed="rId2">
            <a:extLst>
              <a:ext uri="{28A0092B-C50C-407E-A947-70E740481C1C}">
                <a14:useLocalDpi xmlns:a14="http://schemas.microsoft.com/office/drawing/2010/main" val="0"/>
              </a:ext>
            </a:extLst>
          </a:blip>
          <a:srcRect l="12617" t="6484" r="25031"/>
          <a:stretch/>
        </p:blipFill>
        <p:spPr>
          <a:xfrm>
            <a:off x="3523488" y="10"/>
            <a:ext cx="8668512" cy="6857990"/>
          </a:xfrm>
          <a:prstGeom prst="rect">
            <a:avLst/>
          </a:prstGeom>
        </p:spPr>
      </p:pic>
      <p:sp>
        <p:nvSpPr>
          <p:cNvPr id="21" name="Rectangle 2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AE778F-78A5-493A-8D6F-7F63922E9E00}"/>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b="1" dirty="0">
                <a:latin typeface="Sans serif"/>
              </a:rPr>
              <a:t>Tools and Resources </a:t>
            </a:r>
            <a:br>
              <a:rPr lang="en-US" b="1" dirty="0">
                <a:latin typeface="Sans serif"/>
              </a:rPr>
            </a:br>
            <a:r>
              <a:rPr lang="en-US" b="1" dirty="0">
                <a:latin typeface="Sans serif"/>
              </a:rPr>
              <a:t>to Support Equitable Partnerships</a:t>
            </a:r>
            <a:endParaRPr lang="en-US" dirty="0">
              <a:latin typeface="Sans serif"/>
            </a:endParaRPr>
          </a:p>
        </p:txBody>
      </p:sp>
      <p:sp>
        <p:nvSpPr>
          <p:cNvPr id="23" name="Rectangle 2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5" name="Rectangle 2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A picture containing drawing&#10;&#10;Description automatically generated">
            <a:extLst>
              <a:ext uri="{FF2B5EF4-FFF2-40B4-BE49-F238E27FC236}">
                <a16:creationId xmlns:a16="http://schemas.microsoft.com/office/drawing/2014/main" id="{83DFA655-36EA-4CE8-B3E7-755318586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0616" y="6190939"/>
            <a:ext cx="586891" cy="561262"/>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B604689D-1E69-4920-AA4A-1E5FB3BC8C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7001" y="6213905"/>
            <a:ext cx="1205783" cy="538296"/>
          </a:xfrm>
          <a:prstGeom prst="rect">
            <a:avLst/>
          </a:prstGeom>
        </p:spPr>
      </p:pic>
    </p:spTree>
    <p:extLst>
      <p:ext uri="{BB962C8B-B14F-4D97-AF65-F5344CB8AC3E}">
        <p14:creationId xmlns:p14="http://schemas.microsoft.com/office/powerpoint/2010/main" val="7027592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E778F-78A5-493A-8D6F-7F63922E9E00}"/>
              </a:ext>
            </a:extLst>
          </p:cNvPr>
          <p:cNvSpPr>
            <a:spLocks noGrp="1"/>
          </p:cNvSpPr>
          <p:nvPr>
            <p:ph type="title"/>
          </p:nvPr>
        </p:nvSpPr>
        <p:spPr>
          <a:xfrm>
            <a:off x="7574784" y="1024175"/>
            <a:ext cx="4491093" cy="2889114"/>
          </a:xfrm>
        </p:spPr>
        <p:txBody>
          <a:bodyPr vert="horz" lIns="91440" tIns="45720" rIns="91440" bIns="45720" rtlCol="0" anchor="b">
            <a:normAutofit fontScale="90000"/>
          </a:bodyPr>
          <a:lstStyle/>
          <a:p>
            <a:br>
              <a:rPr lang="en-US" sz="5400" b="1" dirty="0"/>
            </a:br>
            <a:r>
              <a:rPr lang="en-US" sz="4900" b="1" dirty="0">
                <a:latin typeface="Sans serif"/>
              </a:rPr>
              <a:t>We welcome your questions and comments. </a:t>
            </a:r>
            <a:br>
              <a:rPr lang="en-US" sz="4900" b="1" dirty="0">
                <a:latin typeface="Sans serif"/>
              </a:rPr>
            </a:br>
            <a:r>
              <a:rPr lang="en-US" sz="4900" b="1" dirty="0">
                <a:latin typeface="Sans serif"/>
              </a:rPr>
              <a:t>Please contact:</a:t>
            </a:r>
            <a:r>
              <a:rPr lang="en-US" sz="4900" dirty="0">
                <a:latin typeface="Sans serif"/>
              </a:rPr>
              <a:t> </a:t>
            </a:r>
          </a:p>
        </p:txBody>
      </p:sp>
      <p:sp>
        <p:nvSpPr>
          <p:cNvPr id="3" name="Content Placeholder 2">
            <a:extLst>
              <a:ext uri="{FF2B5EF4-FFF2-40B4-BE49-F238E27FC236}">
                <a16:creationId xmlns:a16="http://schemas.microsoft.com/office/drawing/2014/main" id="{7C0F7461-009E-48FF-930D-7488ECB71A17}"/>
              </a:ext>
            </a:extLst>
          </p:cNvPr>
          <p:cNvSpPr>
            <a:spLocks noGrp="1"/>
          </p:cNvSpPr>
          <p:nvPr>
            <p:ph idx="1"/>
          </p:nvPr>
        </p:nvSpPr>
        <p:spPr>
          <a:xfrm>
            <a:off x="7574784" y="4233100"/>
            <a:ext cx="4087305" cy="1147863"/>
          </a:xfrm>
        </p:spPr>
        <p:txBody>
          <a:bodyPr vert="horz" lIns="91440" tIns="45720" rIns="91440" bIns="45720" rtlCol="0" anchor="t">
            <a:noAutofit/>
          </a:bodyPr>
          <a:lstStyle/>
          <a:p>
            <a:pPr marL="0" indent="0">
              <a:buNone/>
            </a:pPr>
            <a:r>
              <a:rPr lang="en-US" sz="3200" b="1" dirty="0">
                <a:solidFill>
                  <a:srgbClr val="99CCFF"/>
                </a:solidFill>
                <a:latin typeface="Sans serif"/>
                <a:hlinkClick r:id="rId2">
                  <a:extLst>
                    <a:ext uri="{A12FA001-AC4F-418D-AE19-62706E023703}">
                      <ahyp:hlinkClr xmlns:ahyp="http://schemas.microsoft.com/office/drawing/2018/hyperlinkcolor" val="tx"/>
                    </a:ext>
                  </a:extLst>
                </a:hlinkClick>
              </a:rPr>
              <a:t>GESSI@fhi360.org</a:t>
            </a:r>
            <a:r>
              <a:rPr lang="en-US" sz="3200" b="1" dirty="0">
                <a:solidFill>
                  <a:srgbClr val="99CCFF"/>
                </a:solidFill>
                <a:latin typeface="Sans serif"/>
              </a:rPr>
              <a:t> </a:t>
            </a:r>
          </a:p>
        </p:txBody>
      </p:sp>
      <p:sp>
        <p:nvSpPr>
          <p:cNvPr id="1031" name="Freeform: Shape 103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26" name="Picture 2">
            <a:extLst>
              <a:ext uri="{FF2B5EF4-FFF2-40B4-BE49-F238E27FC236}">
                <a16:creationId xmlns:a16="http://schemas.microsoft.com/office/drawing/2014/main" id="{770771BD-28FF-884E-D497-AFC697ABE4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79"/>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10" name="Picture 9" descr="A picture containing drawing&#10;&#10;Description automatically generated">
            <a:extLst>
              <a:ext uri="{FF2B5EF4-FFF2-40B4-BE49-F238E27FC236}">
                <a16:creationId xmlns:a16="http://schemas.microsoft.com/office/drawing/2014/main" id="{83DFA655-36EA-4CE8-B3E7-7553185863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80616" y="6190939"/>
            <a:ext cx="586891" cy="561262"/>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B604689D-1E69-4920-AA4A-1E5FB3BC8C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67001" y="6213905"/>
            <a:ext cx="1205783" cy="538296"/>
          </a:xfrm>
          <a:prstGeom prst="rect">
            <a:avLst/>
          </a:prstGeom>
        </p:spPr>
      </p:pic>
    </p:spTree>
    <p:extLst>
      <p:ext uri="{BB962C8B-B14F-4D97-AF65-F5344CB8AC3E}">
        <p14:creationId xmlns:p14="http://schemas.microsoft.com/office/powerpoint/2010/main" val="32132942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useBgFill="1">
        <p:nvSpPr>
          <p:cNvPr id="20" name="Rectangle 2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AE778F-78A5-493A-8D6F-7F63922E9E00}"/>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3000" b="1" dirty="0">
                <a:latin typeface="Sans serif"/>
              </a:rPr>
              <a:t>Tools and Resources:</a:t>
            </a:r>
            <a:br>
              <a:rPr lang="en-US" sz="3000" b="1" dirty="0">
                <a:latin typeface="Sans serif"/>
              </a:rPr>
            </a:br>
            <a:r>
              <a:rPr lang="en-US" sz="3000" b="1" dirty="0">
                <a:latin typeface="Sans serif"/>
              </a:rPr>
              <a:t>General</a:t>
            </a:r>
            <a:endParaRPr lang="en-US" sz="3000" dirty="0">
              <a:latin typeface="Sans serif"/>
            </a:endParaRPr>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C0F7461-009E-48FF-930D-7488ECB71A17}"/>
              </a:ext>
            </a:extLst>
          </p:cNvPr>
          <p:cNvSpPr>
            <a:spLocks noGrp="1"/>
          </p:cNvSpPr>
          <p:nvPr>
            <p:ph idx="1"/>
          </p:nvPr>
        </p:nvSpPr>
        <p:spPr>
          <a:xfrm>
            <a:off x="572493" y="1790574"/>
            <a:ext cx="11291146" cy="4680885"/>
          </a:xfrm>
        </p:spPr>
        <p:txBody>
          <a:bodyPr vert="horz" lIns="91440" tIns="45720" rIns="91440" bIns="45720" rtlCol="0" anchor="t">
            <a:noAutofit/>
          </a:bodyPr>
          <a:lstStyle/>
          <a:p>
            <a:pPr>
              <a:lnSpc>
                <a:spcPct val="100000"/>
              </a:lnSpc>
              <a:spcBef>
                <a:spcPts val="0"/>
              </a:spcBef>
            </a:pPr>
            <a:r>
              <a:rPr lang="en-US" sz="2400" dirty="0">
                <a:latin typeface="Sans serif"/>
                <a:hlinkClick r:id="rId2"/>
              </a:rPr>
              <a:t>8 Principles for Gender Equality and Social Inclusion</a:t>
            </a:r>
            <a:r>
              <a:rPr lang="en-US" sz="2400" dirty="0">
                <a:latin typeface="Sans serif"/>
              </a:rPr>
              <a:t>, FHI 360</a:t>
            </a:r>
            <a:endParaRPr lang="en-US" sz="2400" dirty="0">
              <a:latin typeface="Sans serif"/>
              <a:hlinkClick r:id="rId3"/>
            </a:endParaRPr>
          </a:p>
          <a:p>
            <a:pPr>
              <a:lnSpc>
                <a:spcPct val="100000"/>
              </a:lnSpc>
              <a:spcBef>
                <a:spcPts val="0"/>
              </a:spcBef>
            </a:pPr>
            <a:r>
              <a:rPr lang="en-US" sz="2400" dirty="0">
                <a:latin typeface="Sans serif"/>
                <a:hlinkClick r:id="rId3"/>
              </a:rPr>
              <a:t>Gender Marker Toolkit</a:t>
            </a:r>
            <a:r>
              <a:rPr lang="en-US" sz="2400" dirty="0">
                <a:latin typeface="Sans serif"/>
              </a:rPr>
              <a:t>, CARE</a:t>
            </a:r>
          </a:p>
          <a:p>
            <a:pPr>
              <a:lnSpc>
                <a:spcPct val="100000"/>
              </a:lnSpc>
              <a:spcBef>
                <a:spcPts val="0"/>
              </a:spcBef>
            </a:pPr>
            <a:r>
              <a:rPr lang="en-US" sz="2400" dirty="0">
                <a:latin typeface="Sans serif"/>
                <a:hlinkClick r:id="rId4"/>
              </a:rPr>
              <a:t>Equality Accelerator</a:t>
            </a:r>
            <a:r>
              <a:rPr lang="en-US" sz="2400" dirty="0">
                <a:latin typeface="Sans serif"/>
              </a:rPr>
              <a:t> and </a:t>
            </a:r>
            <a:r>
              <a:rPr lang="en-US" sz="2400" dirty="0">
                <a:latin typeface="Sans serif"/>
                <a:hlinkClick r:id="rId5"/>
              </a:rPr>
              <a:t>Gender Transformative Marker</a:t>
            </a:r>
            <a:r>
              <a:rPr lang="en-US" sz="2400" dirty="0">
                <a:latin typeface="Sans serif"/>
              </a:rPr>
              <a:t>, Plan International</a:t>
            </a:r>
          </a:p>
          <a:p>
            <a:pPr>
              <a:lnSpc>
                <a:spcPct val="100000"/>
              </a:lnSpc>
              <a:spcBef>
                <a:spcPts val="0"/>
              </a:spcBef>
            </a:pPr>
            <a:r>
              <a:rPr lang="en-US" sz="2400" dirty="0">
                <a:latin typeface="Sans serif"/>
                <a:hlinkClick r:id="rId6"/>
              </a:rPr>
              <a:t>LGBTQI+ Integration Resources</a:t>
            </a:r>
            <a:r>
              <a:rPr lang="en-US" sz="2400" dirty="0">
                <a:latin typeface="Sans serif"/>
              </a:rPr>
              <a:t>, USAID</a:t>
            </a:r>
          </a:p>
          <a:p>
            <a:pPr>
              <a:lnSpc>
                <a:spcPct val="100000"/>
              </a:lnSpc>
              <a:spcBef>
                <a:spcPts val="0"/>
              </a:spcBef>
            </a:pPr>
            <a:r>
              <a:rPr lang="en-US" sz="2400" dirty="0">
                <a:latin typeface="Sans serif"/>
                <a:hlinkClick r:id="rId7"/>
              </a:rPr>
              <a:t>New Partnership Initiative</a:t>
            </a:r>
            <a:r>
              <a:rPr lang="en-US" sz="2400" dirty="0">
                <a:latin typeface="Sans serif"/>
              </a:rPr>
              <a:t>, </a:t>
            </a:r>
            <a:r>
              <a:rPr lang="en-US" sz="2400" dirty="0">
                <a:latin typeface="Sans serif"/>
                <a:hlinkClick r:id="rId8"/>
              </a:rPr>
              <a:t>Locally Led Development Tools </a:t>
            </a:r>
            <a:r>
              <a:rPr lang="en-US" sz="2400" dirty="0">
                <a:latin typeface="Sans serif"/>
              </a:rPr>
              <a:t>and </a:t>
            </a:r>
            <a:r>
              <a:rPr lang="en-US" sz="2400" dirty="0">
                <a:latin typeface="Sans serif"/>
                <a:hlinkClick r:id="rId9"/>
              </a:rPr>
              <a:t>Localization Tool Webinar</a:t>
            </a:r>
            <a:r>
              <a:rPr lang="en-US" sz="2400" dirty="0">
                <a:latin typeface="Sans serif"/>
              </a:rPr>
              <a:t>, USAID</a:t>
            </a:r>
          </a:p>
          <a:p>
            <a:pPr>
              <a:lnSpc>
                <a:spcPct val="100000"/>
              </a:lnSpc>
              <a:spcBef>
                <a:spcPts val="0"/>
              </a:spcBef>
            </a:pPr>
            <a:r>
              <a:rPr lang="en-US" sz="2400" dirty="0">
                <a:latin typeface="Sans serif"/>
                <a:hlinkClick r:id="rId10"/>
              </a:rPr>
              <a:t>M&amp;E Strategies for Disability Inclusion in International Development</a:t>
            </a:r>
            <a:r>
              <a:rPr lang="en-US" sz="2400" dirty="0">
                <a:latin typeface="Sans serif"/>
              </a:rPr>
              <a:t>, Chemonics</a:t>
            </a:r>
          </a:p>
          <a:p>
            <a:pPr>
              <a:lnSpc>
                <a:spcPct val="100000"/>
              </a:lnSpc>
              <a:spcBef>
                <a:spcPts val="0"/>
              </a:spcBef>
            </a:pPr>
            <a:r>
              <a:rPr lang="en-US" sz="2400" b="0" i="0" u="none" strike="noStrike" dirty="0">
                <a:solidFill>
                  <a:srgbClr val="000000"/>
                </a:solidFill>
                <a:effectLst/>
                <a:latin typeface="Sans serif"/>
                <a:hlinkClick r:id="rId11"/>
              </a:rPr>
              <a:t>Deep Listening Approaches for Partnerships</a:t>
            </a:r>
            <a:r>
              <a:rPr lang="en-US" sz="2400" b="0" i="0" u="none" strike="noStrike" dirty="0">
                <a:solidFill>
                  <a:srgbClr val="000000"/>
                </a:solidFill>
                <a:effectLst/>
                <a:latin typeface="Sans serif"/>
              </a:rPr>
              <a:t>, CDA Collaborative </a:t>
            </a:r>
            <a:endParaRPr lang="en-US" sz="2400" dirty="0">
              <a:latin typeface="Sans serif"/>
            </a:endParaRPr>
          </a:p>
          <a:p>
            <a:pPr>
              <a:lnSpc>
                <a:spcPct val="100000"/>
              </a:lnSpc>
              <a:spcBef>
                <a:spcPts val="0"/>
              </a:spcBef>
            </a:pPr>
            <a:r>
              <a:rPr lang="en-US" sz="2400" b="0" i="0" dirty="0">
                <a:effectLst/>
                <a:latin typeface="Sans serif"/>
                <a:hlinkClick r:id="rId12"/>
              </a:rPr>
              <a:t>Gender A</a:t>
            </a:r>
            <a:r>
              <a:rPr lang="en-US" sz="2400" dirty="0">
                <a:latin typeface="Sans serif"/>
                <a:hlinkClick r:id="rId12"/>
              </a:rPr>
              <a:t>dvocates Data Hub</a:t>
            </a:r>
            <a:r>
              <a:rPr lang="en-US" sz="2400" dirty="0">
                <a:latin typeface="Sans serif"/>
              </a:rPr>
              <a:t>, Equal Measures 2030</a:t>
            </a:r>
          </a:p>
          <a:p>
            <a:pPr>
              <a:lnSpc>
                <a:spcPct val="100000"/>
              </a:lnSpc>
              <a:spcBef>
                <a:spcPts val="0"/>
              </a:spcBef>
            </a:pPr>
            <a:r>
              <a:rPr lang="en-US" sz="2400" b="0" i="0" dirty="0">
                <a:effectLst/>
                <a:latin typeface="Sans serif"/>
                <a:hlinkClick r:id="rId13"/>
              </a:rPr>
              <a:t>Data 2</a:t>
            </a:r>
            <a:r>
              <a:rPr lang="en-US" sz="2400" dirty="0">
                <a:latin typeface="Sans serif"/>
                <a:hlinkClick r:id="rId13"/>
              </a:rPr>
              <a:t>X</a:t>
            </a:r>
            <a:endParaRPr lang="en-US" sz="2400" dirty="0">
              <a:latin typeface="Sans serif"/>
            </a:endParaRPr>
          </a:p>
          <a:p>
            <a:pPr>
              <a:lnSpc>
                <a:spcPct val="100000"/>
              </a:lnSpc>
              <a:spcBef>
                <a:spcPts val="0"/>
              </a:spcBef>
            </a:pPr>
            <a:r>
              <a:rPr lang="en-US" sz="2400" dirty="0">
                <a:latin typeface="Sans serif"/>
                <a:hlinkClick r:id="rId14"/>
              </a:rPr>
              <a:t>Tips for budgeting for reasonable accommodations</a:t>
            </a:r>
            <a:r>
              <a:rPr lang="en-US" sz="2400" dirty="0">
                <a:latin typeface="Sans serif"/>
              </a:rPr>
              <a:t>, MIUSA</a:t>
            </a:r>
          </a:p>
          <a:p>
            <a:pPr>
              <a:lnSpc>
                <a:spcPct val="100000"/>
              </a:lnSpc>
              <a:spcBef>
                <a:spcPts val="0"/>
              </a:spcBef>
            </a:pPr>
            <a:r>
              <a:rPr lang="en-US" sz="2400" dirty="0">
                <a:latin typeface="Sans serif"/>
                <a:hlinkClick r:id="rId15"/>
              </a:rPr>
              <a:t>Global Center for Gender Equality, </a:t>
            </a:r>
            <a:r>
              <a:rPr lang="en-US" sz="2400" dirty="0">
                <a:latin typeface="Sans serif"/>
              </a:rPr>
              <a:t>Stanford Medicine</a:t>
            </a:r>
            <a:br>
              <a:rPr lang="en-US" sz="2400" dirty="0">
                <a:latin typeface="Sans serif"/>
              </a:rPr>
            </a:br>
            <a:endParaRPr lang="en-US" sz="2400" dirty="0">
              <a:latin typeface="Sans serif"/>
            </a:endParaRPr>
          </a:p>
          <a:p>
            <a:pPr>
              <a:lnSpc>
                <a:spcPct val="100000"/>
              </a:lnSpc>
              <a:spcBef>
                <a:spcPts val="0"/>
              </a:spcBef>
              <a:buFontTx/>
              <a:buChar char="-"/>
            </a:pPr>
            <a:endParaRPr lang="en-US" sz="2400" dirty="0"/>
          </a:p>
          <a:p>
            <a:pPr>
              <a:lnSpc>
                <a:spcPct val="100000"/>
              </a:lnSpc>
              <a:spcBef>
                <a:spcPts val="0"/>
              </a:spcBef>
              <a:buFontTx/>
              <a:buChar char="-"/>
            </a:pPr>
            <a:endParaRPr lang="en-US" sz="2400" dirty="0"/>
          </a:p>
        </p:txBody>
      </p:sp>
      <p:pic>
        <p:nvPicPr>
          <p:cNvPr id="10" name="Picture 9" descr="A picture containing drawing&#10;&#10;Description automatically generated">
            <a:extLst>
              <a:ext uri="{FF2B5EF4-FFF2-40B4-BE49-F238E27FC236}">
                <a16:creationId xmlns:a16="http://schemas.microsoft.com/office/drawing/2014/main" id="{83DFA655-36EA-4CE8-B3E7-75531858638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580616" y="6190939"/>
            <a:ext cx="586891" cy="561262"/>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B604689D-1E69-4920-AA4A-1E5FB3BC8CAA}"/>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267001" y="6213905"/>
            <a:ext cx="1205783" cy="538296"/>
          </a:xfrm>
          <a:prstGeom prst="rect">
            <a:avLst/>
          </a:prstGeom>
        </p:spPr>
      </p:pic>
      <p:pic>
        <p:nvPicPr>
          <p:cNvPr id="6" name="Picture 5" descr="Logo&#10;&#10;Description automatically generated">
            <a:extLst>
              <a:ext uri="{FF2B5EF4-FFF2-40B4-BE49-F238E27FC236}">
                <a16:creationId xmlns:a16="http://schemas.microsoft.com/office/drawing/2014/main" id="{BE0C125C-992A-C52A-5CF2-5237669216BF}"/>
              </a:ext>
            </a:extLst>
          </p:cNvPr>
          <p:cNvPicPr>
            <a:picLocks noChangeAspect="1"/>
          </p:cNvPicPr>
          <p:nvPr/>
        </p:nvPicPr>
        <p:blipFill rotWithShape="1">
          <a:blip r:embed="rId18">
            <a:extLst>
              <a:ext uri="{28A0092B-C50C-407E-A947-70E740481C1C}">
                <a14:useLocalDpi xmlns:a14="http://schemas.microsoft.com/office/drawing/2010/main" val="0"/>
              </a:ext>
            </a:extLst>
          </a:blip>
          <a:srcRect r="33447"/>
          <a:stretch/>
        </p:blipFill>
        <p:spPr>
          <a:xfrm>
            <a:off x="7189076" y="10538"/>
            <a:ext cx="4974429" cy="1565207"/>
          </a:xfrm>
          <a:prstGeom prst="rect">
            <a:avLst/>
          </a:prstGeom>
        </p:spPr>
      </p:pic>
      <p:sp>
        <p:nvSpPr>
          <p:cNvPr id="4" name="AutoShape 2">
            <a:extLst>
              <a:ext uri="{FF2B5EF4-FFF2-40B4-BE49-F238E27FC236}">
                <a16:creationId xmlns:a16="http://schemas.microsoft.com/office/drawing/2014/main" id="{CDEB94FB-063F-839C-0E0B-516BC52E447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352124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useBgFill="1">
        <p:nvSpPr>
          <p:cNvPr id="20" name="Rectangle 2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AE778F-78A5-493A-8D6F-7F63922E9E00}"/>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3000" b="1" dirty="0">
                <a:latin typeface="Sans serif"/>
              </a:rPr>
              <a:t>Track 1 Tools and Resources:</a:t>
            </a:r>
            <a:br>
              <a:rPr lang="en-US" sz="3000" b="1" dirty="0">
                <a:latin typeface="Sans serif"/>
              </a:rPr>
            </a:br>
            <a:r>
              <a:rPr lang="en-US" sz="3000" b="1" dirty="0">
                <a:latin typeface="Sans serif"/>
              </a:rPr>
              <a:t>Equitable Partnerships for Economic Empowerment</a:t>
            </a:r>
            <a:endParaRPr lang="en-US" sz="3000" dirty="0">
              <a:latin typeface="Sans serif"/>
            </a:endParaRPr>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smiling child in front of a chalkboard&#10;&#10;Description automatically generated with low confidence">
            <a:extLst>
              <a:ext uri="{FF2B5EF4-FFF2-40B4-BE49-F238E27FC236}">
                <a16:creationId xmlns:a16="http://schemas.microsoft.com/office/drawing/2014/main" id="{BE46A93E-E440-FEC3-EFD5-C09F09ACAC92}"/>
              </a:ext>
            </a:extLst>
          </p:cNvPr>
          <p:cNvPicPr>
            <a:picLocks noChangeAspect="1"/>
          </p:cNvPicPr>
          <p:nvPr/>
        </p:nvPicPr>
        <p:blipFill rotWithShape="1">
          <a:blip r:embed="rId2">
            <a:extLst>
              <a:ext uri="{28A0092B-C50C-407E-A947-70E740481C1C}">
                <a14:useLocalDpi xmlns:a14="http://schemas.microsoft.com/office/drawing/2010/main" val="0"/>
              </a:ext>
            </a:extLst>
          </a:blip>
          <a:srcRect l="653" r="35369" b="-3"/>
          <a:stretch/>
        </p:blipFill>
        <p:spPr>
          <a:xfrm>
            <a:off x="8481264" y="2152114"/>
            <a:ext cx="3064029" cy="3184885"/>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83DFA655-36EA-4CE8-B3E7-755318586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0616" y="6190939"/>
            <a:ext cx="586891" cy="561262"/>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B604689D-1E69-4920-AA4A-1E5FB3BC8C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7001" y="6213905"/>
            <a:ext cx="1205783" cy="538296"/>
          </a:xfrm>
          <a:prstGeom prst="rect">
            <a:avLst/>
          </a:prstGeom>
        </p:spPr>
      </p:pic>
      <p:sp>
        <p:nvSpPr>
          <p:cNvPr id="4" name="Content Placeholder 2">
            <a:extLst>
              <a:ext uri="{FF2B5EF4-FFF2-40B4-BE49-F238E27FC236}">
                <a16:creationId xmlns:a16="http://schemas.microsoft.com/office/drawing/2014/main" id="{51C45E55-FDE4-2099-7487-1B1F617AC36F}"/>
              </a:ext>
            </a:extLst>
          </p:cNvPr>
          <p:cNvSpPr txBox="1">
            <a:spLocks/>
          </p:cNvSpPr>
          <p:nvPr/>
        </p:nvSpPr>
        <p:spPr>
          <a:xfrm>
            <a:off x="572493" y="1988188"/>
            <a:ext cx="7770123" cy="468088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i="0" dirty="0">
                <a:solidFill>
                  <a:srgbClr val="212121"/>
                </a:solidFill>
                <a:effectLst/>
                <a:latin typeface="Sans serif"/>
                <a:hlinkClick r:id="rId5"/>
              </a:rPr>
              <a:t>Toolkit to Address GBV in Agriculture and Market Systems Development</a:t>
            </a:r>
            <a:r>
              <a:rPr lang="en-US" sz="2400" i="0" dirty="0">
                <a:solidFill>
                  <a:srgbClr val="212121"/>
                </a:solidFill>
                <a:effectLst/>
                <a:latin typeface="Sans serif"/>
              </a:rPr>
              <a:t>,</a:t>
            </a:r>
            <a:r>
              <a:rPr lang="en-US" sz="2400" dirty="0">
                <a:solidFill>
                  <a:srgbClr val="212121"/>
                </a:solidFill>
                <a:latin typeface="Sans serif"/>
              </a:rPr>
              <a:t> Feed the Future, Advancing Women’s Empowerment, USAID</a:t>
            </a:r>
            <a:endParaRPr lang="en-US" sz="2400" i="0" dirty="0">
              <a:solidFill>
                <a:srgbClr val="212121"/>
              </a:solidFill>
              <a:effectLst/>
              <a:latin typeface="Sans serif"/>
            </a:endParaRPr>
          </a:p>
          <a:p>
            <a:r>
              <a:rPr lang="en-US" sz="2400" b="0" i="0" dirty="0">
                <a:effectLst/>
                <a:latin typeface="Sans serif"/>
                <a:hlinkClick r:id="rId6"/>
              </a:rPr>
              <a:t>How the Private Sector Measures Social Inclusion and its Return on Investment: A Framework to Inform Future Research</a:t>
            </a:r>
            <a:r>
              <a:rPr lang="en-US" sz="2400" b="0" i="0" dirty="0">
                <a:effectLst/>
                <a:latin typeface="Sans serif"/>
              </a:rPr>
              <a:t>, MarketShare Associates</a:t>
            </a:r>
          </a:p>
          <a:p>
            <a:r>
              <a:rPr lang="en-US" sz="2400" b="0" i="0" dirty="0">
                <a:effectLst/>
                <a:latin typeface="Sans serif"/>
                <a:hlinkClick r:id="rId7"/>
              </a:rPr>
              <a:t>Global </a:t>
            </a:r>
            <a:r>
              <a:rPr lang="en-US" sz="2400" dirty="0">
                <a:latin typeface="Sans serif"/>
                <a:hlinkClick r:id="rId7"/>
              </a:rPr>
              <a:t>Gender Gap Report, 2022</a:t>
            </a:r>
            <a:r>
              <a:rPr lang="en-US" sz="2400" dirty="0">
                <a:latin typeface="Sans serif"/>
              </a:rPr>
              <a:t>, World Economic Forum</a:t>
            </a:r>
          </a:p>
          <a:p>
            <a:r>
              <a:rPr lang="en-US" sz="2400" dirty="0">
                <a:latin typeface="Sans serif"/>
                <a:hlinkClick r:id="rId8"/>
              </a:rPr>
              <a:t>Women, Business and the Law, 2022</a:t>
            </a:r>
            <a:r>
              <a:rPr lang="en-US" sz="2400" dirty="0">
                <a:latin typeface="Sans serif"/>
              </a:rPr>
              <a:t>, The World Bank </a:t>
            </a:r>
          </a:p>
          <a:p>
            <a:r>
              <a:rPr lang="en-US" sz="2400" b="0" i="0" dirty="0">
                <a:effectLst/>
                <a:latin typeface="Sans serif"/>
                <a:hlinkClick r:id="rId9"/>
              </a:rPr>
              <a:t>USAID Women’s Economic Empowerment Community of Practice</a:t>
            </a:r>
            <a:r>
              <a:rPr lang="en-US" sz="2400" b="0" i="0" dirty="0">
                <a:effectLst/>
                <a:latin typeface="Sans serif"/>
              </a:rPr>
              <a:t>, Banyan Global</a:t>
            </a:r>
          </a:p>
          <a:p>
            <a:r>
              <a:rPr lang="en-US" sz="2400" dirty="0">
                <a:latin typeface="Sans serif"/>
                <a:hlinkClick r:id="rId10"/>
              </a:rPr>
              <a:t>Publications</a:t>
            </a:r>
            <a:r>
              <a:rPr lang="en-US" sz="2400" dirty="0">
                <a:latin typeface="Sans serif"/>
              </a:rPr>
              <a:t>, Self-Employed Women’s Association of India</a:t>
            </a:r>
            <a:endParaRPr lang="en-US" sz="2400" b="0" i="0" dirty="0">
              <a:effectLst/>
              <a:latin typeface="Sans serif"/>
            </a:endParaRPr>
          </a:p>
          <a:p>
            <a:endParaRPr lang="en-US" sz="2400" dirty="0">
              <a:latin typeface="Sans serif"/>
            </a:endParaRPr>
          </a:p>
          <a:p>
            <a:pPr>
              <a:buFontTx/>
              <a:buChar char="-"/>
            </a:pPr>
            <a:endParaRPr lang="en-US" sz="2400" dirty="0"/>
          </a:p>
        </p:txBody>
      </p:sp>
    </p:spTree>
    <p:extLst>
      <p:ext uri="{BB962C8B-B14F-4D97-AF65-F5344CB8AC3E}">
        <p14:creationId xmlns:p14="http://schemas.microsoft.com/office/powerpoint/2010/main" val="19476274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AE778F-78A5-493A-8D6F-7F63922E9E00}"/>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3000" b="1" dirty="0">
                <a:latin typeface="Sans serif"/>
              </a:rPr>
              <a:t>Track 2 Tools and Resources:</a:t>
            </a:r>
            <a:br>
              <a:rPr lang="en-US" sz="3000" b="1" dirty="0">
                <a:latin typeface="Sans serif"/>
              </a:rPr>
            </a:br>
            <a:r>
              <a:rPr lang="en-US" sz="3000" b="1" dirty="0">
                <a:latin typeface="Sans serif"/>
              </a:rPr>
              <a:t>Equitable Partnerships for Inclusive Education</a:t>
            </a:r>
            <a:endParaRPr lang="en-US" sz="3000" dirty="0">
              <a:latin typeface="Sans serif"/>
            </a:endParaRP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person, young, sport&#10;&#10;Description automatically generated">
            <a:extLst>
              <a:ext uri="{FF2B5EF4-FFF2-40B4-BE49-F238E27FC236}">
                <a16:creationId xmlns:a16="http://schemas.microsoft.com/office/drawing/2014/main" id="{4AD26551-EDD9-9D27-1BA4-1965B9306F60}"/>
              </a:ext>
            </a:extLst>
          </p:cNvPr>
          <p:cNvPicPr>
            <a:picLocks noChangeAspect="1"/>
          </p:cNvPicPr>
          <p:nvPr/>
        </p:nvPicPr>
        <p:blipFill rotWithShape="1">
          <a:blip r:embed="rId3">
            <a:extLst>
              <a:ext uri="{28A0092B-C50C-407E-A947-70E740481C1C}">
                <a14:useLocalDpi xmlns:a14="http://schemas.microsoft.com/office/drawing/2010/main" val="0"/>
              </a:ext>
            </a:extLst>
          </a:blip>
          <a:srcRect l="14475" r="21791" b="3"/>
          <a:stretch/>
        </p:blipFill>
        <p:spPr>
          <a:xfrm>
            <a:off x="8632898" y="2070812"/>
            <a:ext cx="2912395" cy="3027269"/>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83DFA655-36EA-4CE8-B3E7-7553185863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80616" y="6190939"/>
            <a:ext cx="586891" cy="561262"/>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B604689D-1E69-4920-AA4A-1E5FB3BC8C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67001" y="6213905"/>
            <a:ext cx="1205783" cy="538296"/>
          </a:xfrm>
          <a:prstGeom prst="rect">
            <a:avLst/>
          </a:prstGeom>
        </p:spPr>
      </p:pic>
      <p:sp>
        <p:nvSpPr>
          <p:cNvPr id="4" name="Content Placeholder 2">
            <a:extLst>
              <a:ext uri="{FF2B5EF4-FFF2-40B4-BE49-F238E27FC236}">
                <a16:creationId xmlns:a16="http://schemas.microsoft.com/office/drawing/2014/main" id="{256750D4-9340-A613-C1C9-DB341411F4AA}"/>
              </a:ext>
            </a:extLst>
          </p:cNvPr>
          <p:cNvSpPr txBox="1">
            <a:spLocks/>
          </p:cNvSpPr>
          <p:nvPr/>
        </p:nvSpPr>
        <p:spPr>
          <a:xfrm>
            <a:off x="485437" y="1911493"/>
            <a:ext cx="8147461" cy="468088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400" i="0" dirty="0">
                <a:solidFill>
                  <a:srgbClr val="1A1739"/>
                </a:solidFill>
                <a:effectLst/>
                <a:latin typeface="Sans serif"/>
                <a:hlinkClick r:id="rId6"/>
              </a:rPr>
              <a:t>Solidarity Circle: </a:t>
            </a:r>
            <a:r>
              <a:rPr lang="en-US" sz="2400" i="0" u="none" strike="noStrike" dirty="0">
                <a:solidFill>
                  <a:srgbClr val="1A1739"/>
                </a:solidFill>
                <a:effectLst/>
                <a:latin typeface="Sans serif"/>
                <a:hlinkClick r:id="rId6"/>
              </a:rPr>
              <a:t>A Feminist Facilitator's Guide to Creating a Safe Space for Young People</a:t>
            </a:r>
            <a:r>
              <a:rPr lang="en-US" sz="2400" i="0" u="none" strike="noStrike" dirty="0">
                <a:solidFill>
                  <a:srgbClr val="1A1739"/>
                </a:solidFill>
                <a:effectLst/>
                <a:latin typeface="Sans serif"/>
              </a:rPr>
              <a:t>, UNGEI</a:t>
            </a:r>
          </a:p>
          <a:p>
            <a:pPr algn="l"/>
            <a:r>
              <a:rPr lang="en-US" sz="2400" dirty="0">
                <a:solidFill>
                  <a:srgbClr val="1A1739"/>
                </a:solidFill>
                <a:latin typeface="Sans serif"/>
                <a:hlinkClick r:id="rId7"/>
              </a:rPr>
              <a:t>Integrating LGBTQI+ Considerations into Education Programming</a:t>
            </a:r>
            <a:r>
              <a:rPr lang="en-US" sz="2400" dirty="0">
                <a:solidFill>
                  <a:srgbClr val="1A1739"/>
                </a:solidFill>
                <a:latin typeface="Sans serif"/>
              </a:rPr>
              <a:t>, USAID</a:t>
            </a:r>
          </a:p>
          <a:p>
            <a:pPr algn="l"/>
            <a:r>
              <a:rPr lang="en-US" sz="2400" b="0" i="0" u="sng" strike="noStrike" dirty="0">
                <a:solidFill>
                  <a:srgbClr val="1155CC"/>
                </a:solidFill>
                <a:effectLst/>
                <a:latin typeface="Sans serif"/>
                <a:hlinkClick r:id="rId8"/>
              </a:rPr>
              <a:t>LGBTQI Inclusive Education Report, Index and Map</a:t>
            </a:r>
            <a:r>
              <a:rPr lang="en-US" sz="2400" b="0" i="0" strike="noStrike" dirty="0">
                <a:solidFill>
                  <a:srgbClr val="1A1739"/>
                </a:solidFill>
                <a:effectLst/>
                <a:latin typeface="Sans serif"/>
              </a:rPr>
              <a:t>, IGLYO</a:t>
            </a:r>
          </a:p>
          <a:p>
            <a:pPr algn="l"/>
            <a:r>
              <a:rPr lang="en-US" sz="2400" b="0" i="0" u="sng" strike="noStrike" dirty="0">
                <a:solidFill>
                  <a:srgbClr val="1155CC"/>
                </a:solidFill>
                <a:effectLst/>
                <a:latin typeface="Sans serif"/>
                <a:hlinkClick r:id="rId9"/>
              </a:rPr>
              <a:t>Inclusive Education online learning module</a:t>
            </a:r>
            <a:r>
              <a:rPr lang="en-US" sz="2400" dirty="0">
                <a:solidFill>
                  <a:srgbClr val="1A1739"/>
                </a:solidFill>
                <a:latin typeface="Sans serif"/>
              </a:rPr>
              <a:t>, USAID</a:t>
            </a:r>
          </a:p>
          <a:p>
            <a:r>
              <a:rPr lang="en-US" sz="2400" b="0" i="0" u="sng" strike="noStrike" dirty="0">
                <a:solidFill>
                  <a:srgbClr val="1155CC"/>
                </a:solidFill>
                <a:effectLst/>
                <a:latin typeface="Sans serif"/>
                <a:hlinkClick r:id="rId10"/>
              </a:rPr>
              <a:t>A whole school approach to prevent school related gender-based violence</a:t>
            </a:r>
            <a:r>
              <a:rPr lang="en-US" sz="2400" dirty="0">
                <a:latin typeface="Sans serif"/>
              </a:rPr>
              <a:t>, UNGEI</a:t>
            </a:r>
          </a:p>
          <a:p>
            <a:r>
              <a:rPr lang="en-US" sz="2400" b="0" i="0" u="sng" strike="noStrike" dirty="0">
                <a:solidFill>
                  <a:srgbClr val="1155CC"/>
                </a:solidFill>
                <a:effectLst/>
                <a:latin typeface="Sans serif"/>
                <a:hlinkClick r:id="rId11"/>
              </a:rPr>
              <a:t>Applying a Whole School Approach to prevent School-Related GBV: Lessons from Zimbabwe | UNGEI</a:t>
            </a:r>
            <a:r>
              <a:rPr lang="en-US" sz="2400" dirty="0">
                <a:latin typeface="Sans serif"/>
              </a:rPr>
              <a:t>, UNGEI</a:t>
            </a:r>
          </a:p>
          <a:p>
            <a:endParaRPr lang="en-US" sz="1200" b="1" i="0" dirty="0">
              <a:solidFill>
                <a:srgbClr val="393A43"/>
              </a:solidFill>
              <a:effectLst/>
              <a:latin typeface="Raleway" panose="020B0604020202020204" pitchFamily="2" charset="0"/>
            </a:endParaRPr>
          </a:p>
          <a:p>
            <a:endParaRPr lang="en-US" sz="2400" dirty="0">
              <a:latin typeface="Sans serif"/>
            </a:endParaRPr>
          </a:p>
          <a:p>
            <a:endParaRPr lang="en-US" sz="2400" dirty="0">
              <a:latin typeface="Sans serif"/>
            </a:endParaRPr>
          </a:p>
        </p:txBody>
      </p:sp>
    </p:spTree>
    <p:extLst>
      <p:ext uri="{BB962C8B-B14F-4D97-AF65-F5344CB8AC3E}">
        <p14:creationId xmlns:p14="http://schemas.microsoft.com/office/powerpoint/2010/main" val="3180813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AE778F-78A5-493A-8D6F-7F63922E9E00}"/>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3000" b="1" dirty="0">
                <a:latin typeface="Sans serif"/>
              </a:rPr>
              <a:t>Track 3 Tools and Resources:</a:t>
            </a:r>
            <a:br>
              <a:rPr lang="en-US" sz="3000" b="1" dirty="0">
                <a:latin typeface="Sans serif"/>
              </a:rPr>
            </a:br>
            <a:r>
              <a:rPr lang="en-US" sz="3000" b="1" dirty="0">
                <a:latin typeface="Sans serif"/>
              </a:rPr>
              <a:t>Equitable Partnerships for Transformative Health</a:t>
            </a:r>
            <a:endParaRPr lang="en-US" sz="3000" dirty="0">
              <a:latin typeface="Sans serif"/>
            </a:endParaRPr>
          </a:p>
        </p:txBody>
      </p:sp>
      <p:sp>
        <p:nvSpPr>
          <p:cNvPr id="308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C0F7461-009E-48FF-930D-7488ECB71A17}"/>
              </a:ext>
            </a:extLst>
          </p:cNvPr>
          <p:cNvSpPr>
            <a:spLocks noGrp="1"/>
          </p:cNvSpPr>
          <p:nvPr>
            <p:ph idx="1"/>
          </p:nvPr>
        </p:nvSpPr>
        <p:spPr>
          <a:xfrm>
            <a:off x="572493" y="1936232"/>
            <a:ext cx="6713552" cy="4680885"/>
          </a:xfrm>
        </p:spPr>
        <p:txBody>
          <a:bodyPr vert="horz" lIns="91440" tIns="45720" rIns="91440" bIns="45720" rtlCol="0" anchor="t">
            <a:normAutofit/>
          </a:bodyPr>
          <a:lstStyle/>
          <a:p>
            <a:r>
              <a:rPr lang="en-US" sz="2400" dirty="0">
                <a:latin typeface="Sans serif"/>
                <a:hlinkClick r:id="rId2"/>
              </a:rPr>
              <a:t>From Shadows to Centre</a:t>
            </a:r>
            <a:r>
              <a:rPr lang="en-US" sz="2400" dirty="0">
                <a:latin typeface="Sans serif"/>
              </a:rPr>
              <a:t>, Rising Flame, India</a:t>
            </a:r>
          </a:p>
          <a:p>
            <a:r>
              <a:rPr lang="en-US" sz="2400" dirty="0">
                <a:latin typeface="Sans serif"/>
                <a:hlinkClick r:id="rId3"/>
              </a:rPr>
              <a:t>Neglected and Forgotten Women with Disabilities During COVID Crisis in India</a:t>
            </a:r>
            <a:r>
              <a:rPr lang="en-US" sz="2400" dirty="0">
                <a:latin typeface="Sans serif"/>
              </a:rPr>
              <a:t>, Rising Flame and SightSavers</a:t>
            </a:r>
          </a:p>
          <a:p>
            <a:r>
              <a:rPr lang="en-US" sz="2400" dirty="0">
                <a:latin typeface="Sans serif"/>
                <a:hlinkClick r:id="rId4"/>
              </a:rPr>
              <a:t>Publications on Women’s Health</a:t>
            </a:r>
            <a:r>
              <a:rPr lang="en-US" sz="2400" dirty="0">
                <a:latin typeface="Sans serif"/>
              </a:rPr>
              <a:t>, Center for Women’s Health and Information</a:t>
            </a:r>
          </a:p>
          <a:p>
            <a:r>
              <a:rPr lang="en-US" sz="2400" dirty="0">
                <a:latin typeface="Sans serif"/>
                <a:hlinkClick r:id="rId5"/>
              </a:rPr>
              <a:t>Strengthening and Localising Women’s Leadership and Disability Inclusion in Humanitarian Action</a:t>
            </a:r>
            <a:r>
              <a:rPr lang="en-US" sz="2400" dirty="0">
                <a:latin typeface="Sans serif"/>
              </a:rPr>
              <a:t>, Shifting the Power Coalition</a:t>
            </a:r>
          </a:p>
          <a:p>
            <a:r>
              <a:rPr lang="en-US" sz="2400" i="0" dirty="0">
                <a:solidFill>
                  <a:srgbClr val="393A43"/>
                </a:solidFill>
                <a:effectLst/>
                <a:latin typeface="Sans serif"/>
                <a:hlinkClick r:id="rId6"/>
              </a:rPr>
              <a:t>New Approach Helps Nursing and Midwifery Schools in Mali Improve Curricula and Achieve Accreditation</a:t>
            </a:r>
            <a:r>
              <a:rPr lang="en-US" sz="2400" i="0" dirty="0">
                <a:solidFill>
                  <a:srgbClr val="393A43"/>
                </a:solidFill>
                <a:effectLst/>
                <a:latin typeface="Sans serif"/>
              </a:rPr>
              <a:t>, IntraHealth</a:t>
            </a:r>
          </a:p>
          <a:p>
            <a:endParaRPr lang="en-US" sz="2400" dirty="0">
              <a:latin typeface="Sans serif"/>
            </a:endParaRPr>
          </a:p>
          <a:p>
            <a:endParaRPr lang="en-US" sz="2400" dirty="0"/>
          </a:p>
          <a:p>
            <a:endParaRPr lang="en-US" sz="2400" dirty="0"/>
          </a:p>
        </p:txBody>
      </p:sp>
      <p:pic>
        <p:nvPicPr>
          <p:cNvPr id="3074" name="Picture 2" descr="Full screen preview">
            <a:extLst>
              <a:ext uri="{FF2B5EF4-FFF2-40B4-BE49-F238E27FC236}">
                <a16:creationId xmlns:a16="http://schemas.microsoft.com/office/drawing/2014/main" id="{42A7A507-9A51-C224-EE20-9C4B2312A09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678" r="27106" b="2"/>
          <a:stretch/>
        </p:blipFill>
        <p:spPr bwMode="auto">
          <a:xfrm>
            <a:off x="7604229" y="2090515"/>
            <a:ext cx="3941064" cy="40965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drawing&#10;&#10;Description automatically generated">
            <a:extLst>
              <a:ext uri="{FF2B5EF4-FFF2-40B4-BE49-F238E27FC236}">
                <a16:creationId xmlns:a16="http://schemas.microsoft.com/office/drawing/2014/main" id="{83DFA655-36EA-4CE8-B3E7-7553185863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580616" y="6190939"/>
            <a:ext cx="586891" cy="561262"/>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B604689D-1E69-4920-AA4A-1E5FB3BC8CA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67001" y="6213905"/>
            <a:ext cx="1205783" cy="538296"/>
          </a:xfrm>
          <a:prstGeom prst="rect">
            <a:avLst/>
          </a:prstGeom>
        </p:spPr>
      </p:pic>
    </p:spTree>
    <p:extLst>
      <p:ext uri="{BB962C8B-B14F-4D97-AF65-F5344CB8AC3E}">
        <p14:creationId xmlns:p14="http://schemas.microsoft.com/office/powerpoint/2010/main" val="25268904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AE778F-78A5-493A-8D6F-7F63922E9E00}"/>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3000" b="1" dirty="0">
                <a:latin typeface="Sans serif"/>
              </a:rPr>
              <a:t>Track 4 Tools and Resources:</a:t>
            </a:r>
            <a:br>
              <a:rPr lang="en-US" sz="3000" b="1" dirty="0">
                <a:latin typeface="Sans serif"/>
              </a:rPr>
            </a:br>
            <a:r>
              <a:rPr lang="en-US" sz="3000" b="1" dirty="0">
                <a:latin typeface="Sans serif"/>
              </a:rPr>
              <a:t>Equitable Partnerships for Climate Change and Environment</a:t>
            </a:r>
          </a:p>
        </p:txBody>
      </p:sp>
      <p:sp>
        <p:nvSpPr>
          <p:cNvPr id="205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C0F7461-009E-48FF-930D-7488ECB71A17}"/>
              </a:ext>
            </a:extLst>
          </p:cNvPr>
          <p:cNvSpPr>
            <a:spLocks noGrp="1"/>
          </p:cNvSpPr>
          <p:nvPr>
            <p:ph idx="1"/>
          </p:nvPr>
        </p:nvSpPr>
        <p:spPr>
          <a:xfrm>
            <a:off x="572493" y="2071316"/>
            <a:ext cx="6713552" cy="4119172"/>
          </a:xfrm>
        </p:spPr>
        <p:txBody>
          <a:bodyPr vert="horz" lIns="91440" tIns="45720" rIns="91440" bIns="45720" rtlCol="0" anchor="t">
            <a:normAutofit/>
          </a:bodyPr>
          <a:lstStyle/>
          <a:p>
            <a:pPr>
              <a:buFontTx/>
              <a:buChar char="-"/>
            </a:pPr>
            <a:endParaRPr lang="en-US" sz="2400" dirty="0">
              <a:latin typeface="Sans serif"/>
            </a:endParaRPr>
          </a:p>
          <a:p>
            <a:pPr>
              <a:buFontTx/>
              <a:buChar char="-"/>
            </a:pPr>
            <a:endParaRPr lang="en-US" sz="2200" dirty="0"/>
          </a:p>
          <a:p>
            <a:pPr>
              <a:buFontTx/>
              <a:buChar char="-"/>
            </a:pPr>
            <a:endParaRPr lang="en-US" sz="2200" dirty="0"/>
          </a:p>
        </p:txBody>
      </p:sp>
      <p:pic>
        <p:nvPicPr>
          <p:cNvPr id="2050" name="Picture 2" descr="Full screen preview">
            <a:extLst>
              <a:ext uri="{FF2B5EF4-FFF2-40B4-BE49-F238E27FC236}">
                <a16:creationId xmlns:a16="http://schemas.microsoft.com/office/drawing/2014/main" id="{6B9A63F0-9A7E-E3F2-FDCF-08BFD298D2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280" r="23261" b="-3"/>
          <a:stretch/>
        </p:blipFill>
        <p:spPr bwMode="auto">
          <a:xfrm>
            <a:off x="7604229" y="2071316"/>
            <a:ext cx="3941064" cy="40965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drawing&#10;&#10;Description automatically generated">
            <a:extLst>
              <a:ext uri="{FF2B5EF4-FFF2-40B4-BE49-F238E27FC236}">
                <a16:creationId xmlns:a16="http://schemas.microsoft.com/office/drawing/2014/main" id="{83DFA655-36EA-4CE8-B3E7-755318586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0616" y="6190939"/>
            <a:ext cx="586891" cy="561262"/>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B604689D-1E69-4920-AA4A-1E5FB3BC8C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7001" y="6213905"/>
            <a:ext cx="1205783" cy="538296"/>
          </a:xfrm>
          <a:prstGeom prst="rect">
            <a:avLst/>
          </a:prstGeom>
        </p:spPr>
      </p:pic>
      <p:sp>
        <p:nvSpPr>
          <p:cNvPr id="17" name="Content Placeholder 2">
            <a:extLst>
              <a:ext uri="{FF2B5EF4-FFF2-40B4-BE49-F238E27FC236}">
                <a16:creationId xmlns:a16="http://schemas.microsoft.com/office/drawing/2014/main" id="{0DF4F0FA-24EE-095A-D9E6-60B7D761CB5D}"/>
              </a:ext>
            </a:extLst>
          </p:cNvPr>
          <p:cNvSpPr txBox="1">
            <a:spLocks/>
          </p:cNvSpPr>
          <p:nvPr/>
        </p:nvSpPr>
        <p:spPr>
          <a:xfrm>
            <a:off x="464661" y="1996977"/>
            <a:ext cx="6713552" cy="437545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en-US" sz="2400" b="0" i="0" u="none" strike="noStrike" dirty="0">
                <a:solidFill>
                  <a:srgbClr val="000000"/>
                </a:solidFill>
                <a:effectLst/>
                <a:latin typeface="Sans serif"/>
                <a:hlinkClick r:id="rId5"/>
              </a:rPr>
              <a:t>The Listening Project</a:t>
            </a:r>
            <a:r>
              <a:rPr lang="en-US" sz="2400" b="0" i="0" u="none" strike="noStrike" dirty="0">
                <a:solidFill>
                  <a:srgbClr val="000000"/>
                </a:solidFill>
                <a:effectLst/>
                <a:latin typeface="Sans serif"/>
              </a:rPr>
              <a:t>, CDA Collaborative</a:t>
            </a:r>
          </a:p>
          <a:p>
            <a:pPr rtl="0"/>
            <a:r>
              <a:rPr lang="en-US" sz="2400" b="0" i="0" u="none" strike="noStrike" dirty="0">
                <a:solidFill>
                  <a:srgbClr val="000000"/>
                </a:solidFill>
                <a:effectLst/>
                <a:latin typeface="Sans serif"/>
                <a:hlinkClick r:id="rId6"/>
              </a:rPr>
              <a:t>Publications and Studies</a:t>
            </a:r>
            <a:r>
              <a:rPr lang="en-US" sz="2400" b="0" i="0" u="none" strike="noStrike" dirty="0">
                <a:solidFill>
                  <a:srgbClr val="000000"/>
                </a:solidFill>
                <a:effectLst/>
                <a:latin typeface="Sans serif"/>
              </a:rPr>
              <a:t>, GRAVIS, India</a:t>
            </a:r>
          </a:p>
          <a:p>
            <a:r>
              <a:rPr lang="en-US" sz="2400" b="0" i="0" dirty="0">
                <a:solidFill>
                  <a:srgbClr val="222233"/>
                </a:solidFill>
                <a:effectLst/>
                <a:latin typeface="Sans serif"/>
                <a:hlinkClick r:id="rId7"/>
              </a:rPr>
              <a:t>Deaf to the Marrow: Deaf Social Organizing and Active Citizenship in Việt Nam</a:t>
            </a:r>
            <a:r>
              <a:rPr lang="en-US" sz="2400" b="0" i="0" dirty="0">
                <a:solidFill>
                  <a:srgbClr val="222233"/>
                </a:solidFill>
                <a:effectLst/>
                <a:latin typeface="Sans serif"/>
              </a:rPr>
              <a:t>, Audrey Cooper, Gallaudet University</a:t>
            </a:r>
          </a:p>
          <a:p>
            <a:r>
              <a:rPr lang="en-US" sz="2400" b="0" i="0" dirty="0">
                <a:solidFill>
                  <a:srgbClr val="222233"/>
                </a:solidFill>
                <a:effectLst/>
                <a:latin typeface="Sans serif"/>
                <a:hlinkClick r:id="rId8"/>
              </a:rPr>
              <a:t>Citizenship, Politics, Difference: Perspectives from Sub-Saharan Signed Language Communities</a:t>
            </a:r>
            <a:r>
              <a:rPr lang="en-US" sz="2400" b="0" i="0" dirty="0">
                <a:solidFill>
                  <a:srgbClr val="222233"/>
                </a:solidFill>
                <a:effectLst/>
                <a:latin typeface="Sans serif"/>
              </a:rPr>
              <a:t>, Audrey Cooper and Khadijat Rashid</a:t>
            </a:r>
          </a:p>
          <a:p>
            <a:r>
              <a:rPr lang="en-US" sz="2400" b="0" i="0" dirty="0">
                <a:solidFill>
                  <a:srgbClr val="222233"/>
                </a:solidFill>
                <a:effectLst/>
                <a:latin typeface="Sans serif"/>
                <a:hlinkClick r:id="rId9"/>
              </a:rPr>
              <a:t>Pacific Case Study</a:t>
            </a:r>
            <a:r>
              <a:rPr lang="en-US" sz="2400" b="0" i="0" dirty="0">
                <a:solidFill>
                  <a:srgbClr val="222233"/>
                </a:solidFill>
                <a:effectLst/>
                <a:latin typeface="Sans serif"/>
              </a:rPr>
              <a:t>, Shifting the Power Coalition</a:t>
            </a:r>
            <a:endParaRPr lang="en-US" sz="1600" b="0" i="0" dirty="0">
              <a:solidFill>
                <a:srgbClr val="222233"/>
              </a:solidFill>
              <a:effectLst/>
              <a:latin typeface="Georgia" panose="02040502050405020303" pitchFamily="18" charset="0"/>
            </a:endParaRPr>
          </a:p>
          <a:p>
            <a:endParaRPr lang="en-US" sz="1600" b="0" i="0" dirty="0">
              <a:solidFill>
                <a:srgbClr val="222233"/>
              </a:solidFill>
              <a:effectLst/>
              <a:latin typeface="Georgia" panose="02040502050405020303" pitchFamily="18" charset="0"/>
            </a:endParaRPr>
          </a:p>
          <a:p>
            <a:pPr rtl="0"/>
            <a:endParaRPr lang="en-US" sz="24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6167336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AE778F-78A5-493A-8D6F-7F63922E9E00}"/>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3000" b="1" dirty="0">
                <a:latin typeface="Sans serif"/>
              </a:rPr>
              <a:t>Track 5 Tools and Resources: </a:t>
            </a:r>
            <a:br>
              <a:rPr lang="en-US" sz="3000" b="1" dirty="0">
                <a:latin typeface="Sans serif"/>
              </a:rPr>
            </a:br>
            <a:r>
              <a:rPr lang="en-US" sz="3000" b="1" dirty="0">
                <a:latin typeface="Sans serif"/>
              </a:rPr>
              <a:t>Equitable Partnerships for Gender-based Violence</a:t>
            </a:r>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C0F7461-009E-48FF-930D-7488ECB71A17}"/>
              </a:ext>
            </a:extLst>
          </p:cNvPr>
          <p:cNvSpPr>
            <a:spLocks noGrp="1"/>
          </p:cNvSpPr>
          <p:nvPr>
            <p:ph idx="1"/>
          </p:nvPr>
        </p:nvSpPr>
        <p:spPr>
          <a:xfrm>
            <a:off x="572492" y="1929781"/>
            <a:ext cx="8140508" cy="4936809"/>
          </a:xfrm>
        </p:spPr>
        <p:txBody>
          <a:bodyPr vert="horz" lIns="91440" tIns="45720" rIns="91440" bIns="45720" rtlCol="0" anchor="t">
            <a:normAutofit/>
          </a:bodyPr>
          <a:lstStyle/>
          <a:p>
            <a:r>
              <a:rPr lang="en-US" sz="2400" i="0" dirty="0">
                <a:solidFill>
                  <a:srgbClr val="212121"/>
                </a:solidFill>
                <a:effectLst/>
                <a:latin typeface="Sans serif"/>
                <a:hlinkClick r:id="rId3"/>
              </a:rPr>
              <a:t>Toolkit to Address Gender-Based Violence in Agriculture and Market Systems Development</a:t>
            </a:r>
            <a:r>
              <a:rPr lang="en-US" sz="2400" i="0" dirty="0">
                <a:solidFill>
                  <a:srgbClr val="212121"/>
                </a:solidFill>
                <a:effectLst/>
                <a:latin typeface="Sans serif"/>
              </a:rPr>
              <a:t>,</a:t>
            </a:r>
            <a:r>
              <a:rPr lang="en-US" sz="2400" dirty="0">
                <a:solidFill>
                  <a:srgbClr val="212121"/>
                </a:solidFill>
                <a:latin typeface="Sans serif"/>
              </a:rPr>
              <a:t> Feed the Future Advancing Women’s Empowerment Program, USAID</a:t>
            </a:r>
          </a:p>
          <a:p>
            <a:r>
              <a:rPr lang="en-US" sz="2400" i="0" dirty="0">
                <a:solidFill>
                  <a:srgbClr val="212121"/>
                </a:solidFill>
                <a:effectLst/>
                <a:latin typeface="Sans serif"/>
                <a:hlinkClick r:id="rId4"/>
              </a:rPr>
              <a:t>Women’s Human Rights</a:t>
            </a:r>
            <a:r>
              <a:rPr lang="en-US" sz="2400" dirty="0">
                <a:solidFill>
                  <a:srgbClr val="212121"/>
                </a:solidFill>
                <a:latin typeface="Sans serif"/>
                <a:hlinkClick r:id="rId4"/>
              </a:rPr>
              <a:t>, Traditional Cultural Beliefs and Tenets in Nigeria</a:t>
            </a:r>
            <a:r>
              <a:rPr lang="en-US" sz="2400" dirty="0">
                <a:solidFill>
                  <a:srgbClr val="212121"/>
                </a:solidFill>
                <a:latin typeface="Sans serif"/>
              </a:rPr>
              <a:t>, Center for Women’s Health and Information</a:t>
            </a:r>
          </a:p>
          <a:p>
            <a:r>
              <a:rPr lang="en-US" sz="2400" i="0" dirty="0">
                <a:solidFill>
                  <a:srgbClr val="000000"/>
                </a:solidFill>
                <a:effectLst/>
                <a:latin typeface="Sans serif"/>
                <a:hlinkClick r:id="rId5"/>
              </a:rPr>
              <a:t>Elimination Of Violence Against Women and Girls – The Role Of Religious Leaders, </a:t>
            </a:r>
            <a:r>
              <a:rPr lang="en-US" sz="2400" i="0" dirty="0">
                <a:solidFill>
                  <a:srgbClr val="000000"/>
                </a:solidFill>
                <a:effectLst/>
                <a:latin typeface="Sans serif"/>
              </a:rPr>
              <a:t>Center for Women’s Health &amp; Information</a:t>
            </a:r>
          </a:p>
          <a:p>
            <a:r>
              <a:rPr lang="en-US" sz="2400" b="0" i="0" u="sng" strike="noStrike" dirty="0">
                <a:solidFill>
                  <a:srgbClr val="1155CC"/>
                </a:solidFill>
                <a:effectLst/>
                <a:latin typeface="Sans serif"/>
                <a:hlinkClick r:id="rId6"/>
              </a:rPr>
              <a:t>A whole school approach to prevent school related gender-based violence | UNGEI</a:t>
            </a:r>
            <a:r>
              <a:rPr lang="en-US" sz="2400" dirty="0">
                <a:latin typeface="Sans serif"/>
              </a:rPr>
              <a:t>, UNGEI</a:t>
            </a:r>
          </a:p>
          <a:p>
            <a:r>
              <a:rPr lang="en-US" sz="2400" dirty="0">
                <a:solidFill>
                  <a:srgbClr val="000000"/>
                </a:solidFill>
                <a:latin typeface="Sans serif"/>
                <a:hlinkClick r:id="rId7"/>
              </a:rPr>
              <a:t>Publications</a:t>
            </a:r>
            <a:r>
              <a:rPr lang="en-US" sz="2400" dirty="0">
                <a:solidFill>
                  <a:srgbClr val="000000"/>
                </a:solidFill>
                <a:latin typeface="Sans serif"/>
              </a:rPr>
              <a:t>, Nana Women’s and Girls Empowerment, Nigeria</a:t>
            </a:r>
            <a:endParaRPr lang="en-US" sz="2400" i="0" dirty="0">
              <a:solidFill>
                <a:srgbClr val="000000"/>
              </a:solidFill>
              <a:effectLst/>
              <a:latin typeface="Sans serif"/>
            </a:endParaRPr>
          </a:p>
          <a:p>
            <a:endParaRPr lang="en-US" sz="1400" b="1" i="0" dirty="0">
              <a:solidFill>
                <a:srgbClr val="000000"/>
              </a:solidFill>
              <a:effectLst/>
              <a:latin typeface="var( --e-global-typography-c0efdc9-font-family )"/>
            </a:endParaRPr>
          </a:p>
          <a:p>
            <a:endParaRPr lang="en-US" sz="2000" i="0" dirty="0">
              <a:solidFill>
                <a:srgbClr val="212121"/>
              </a:solidFill>
              <a:effectLst/>
              <a:latin typeface="Sans serif"/>
            </a:endParaRPr>
          </a:p>
          <a:p>
            <a:endParaRPr lang="en-US" sz="2200" dirty="0"/>
          </a:p>
          <a:p>
            <a:endParaRPr lang="en-US" sz="2200" dirty="0"/>
          </a:p>
          <a:p>
            <a:pPr>
              <a:buFontTx/>
              <a:buChar char="-"/>
            </a:pPr>
            <a:endParaRPr lang="en-US" sz="2200" dirty="0"/>
          </a:p>
        </p:txBody>
      </p:sp>
      <p:pic>
        <p:nvPicPr>
          <p:cNvPr id="5" name="Picture 4" descr="A group of people posing for the camera&#10;&#10;Description automatically generated with medium confidence">
            <a:extLst>
              <a:ext uri="{FF2B5EF4-FFF2-40B4-BE49-F238E27FC236}">
                <a16:creationId xmlns:a16="http://schemas.microsoft.com/office/drawing/2014/main" id="{912A9098-5CC9-22CA-CB59-0C49A225E62C}"/>
              </a:ext>
            </a:extLst>
          </p:cNvPr>
          <p:cNvPicPr>
            <a:picLocks noChangeAspect="1"/>
          </p:cNvPicPr>
          <p:nvPr/>
        </p:nvPicPr>
        <p:blipFill rotWithShape="1">
          <a:blip r:embed="rId8">
            <a:extLst>
              <a:ext uri="{28A0092B-C50C-407E-A947-70E740481C1C}">
                <a14:useLocalDpi xmlns:a14="http://schemas.microsoft.com/office/drawing/2010/main" val="0"/>
              </a:ext>
            </a:extLst>
          </a:blip>
          <a:srcRect l="14401" r="21383" b="2"/>
          <a:stretch/>
        </p:blipFill>
        <p:spPr>
          <a:xfrm>
            <a:off x="8698340" y="2104754"/>
            <a:ext cx="2882276" cy="2995962"/>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83DFA655-36EA-4CE8-B3E7-75531858638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80616" y="6190939"/>
            <a:ext cx="586891" cy="561262"/>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B604689D-1E69-4920-AA4A-1E5FB3BC8CA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67001" y="6213905"/>
            <a:ext cx="1205783" cy="538296"/>
          </a:xfrm>
          <a:prstGeom prst="rect">
            <a:avLst/>
          </a:prstGeom>
        </p:spPr>
      </p:pic>
    </p:spTree>
    <p:extLst>
      <p:ext uri="{BB962C8B-B14F-4D97-AF65-F5344CB8AC3E}">
        <p14:creationId xmlns:p14="http://schemas.microsoft.com/office/powerpoint/2010/main" val="42703303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8233D61438C84CA4241F9DBC89A040" ma:contentTypeVersion="19" ma:contentTypeDescription="Create a new document." ma:contentTypeScope="" ma:versionID="8e94452ab083b93ef74b24a801474962">
  <xsd:schema xmlns:xsd="http://www.w3.org/2001/XMLSchema" xmlns:xs="http://www.w3.org/2001/XMLSchema" xmlns:p="http://schemas.microsoft.com/office/2006/metadata/properties" xmlns:ns1="http://schemas.microsoft.com/sharepoint/v3" xmlns:ns2="33a1a712-dd87-4ec8-bc2b-8e23debed6b8" xmlns:ns3="2c4388e2-90eb-4b5a-a437-38b71328433f" targetNamespace="http://schemas.microsoft.com/office/2006/metadata/properties" ma:root="true" ma:fieldsID="76833080e78d85b8ef8e588e8cb1e739" ns1:_="" ns2:_="" ns3:_="">
    <xsd:import namespace="http://schemas.microsoft.com/sharepoint/v3"/>
    <xsd:import namespace="33a1a712-dd87-4ec8-bc2b-8e23debed6b8"/>
    <xsd:import namespace="2c4388e2-90eb-4b5a-a437-38b71328433f"/>
    <xsd:element name="properties">
      <xsd:complexType>
        <xsd:sequence>
          <xsd:element name="documentManagement">
            <xsd:complexType>
              <xsd:all>
                <xsd:element ref="ns2:SharedWithUsers" minOccurs="0"/>
                <xsd:element ref="ns2:SharedWithDetails" minOccurs="0"/>
                <xsd:element ref="ns3:Usable_x0020_Doc_x003f_"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1:_ip_UnifiedCompliancePolicyProperties" minOccurs="0"/>
                <xsd:element ref="ns1:_ip_UnifiedCompliancePolicyUIAction" minOccurs="0"/>
                <xsd:element ref="ns3:MediaServiceAutoKeyPoints" minOccurs="0"/>
                <xsd:element ref="ns3:MediaServiceKeyPoints" minOccurs="0"/>
                <xsd:element ref="ns3:MediaServiceGenerationTime" minOccurs="0"/>
                <xsd:element ref="ns3:MediaServiceEventHashCode" minOccurs="0"/>
                <xsd:element ref="ns3:MediaLengthInSeconds"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a1a712-dd87-4ec8-bc2b-8e23debed6b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e61dd66f-b3ec-4a00-85d8-a7c2b0a22e04}" ma:internalName="TaxCatchAll" ma:showField="CatchAllData" ma:web="33a1a712-dd87-4ec8-bc2b-8e23debed6b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c4388e2-90eb-4b5a-a437-38b71328433f" elementFormDefault="qualified">
    <xsd:import namespace="http://schemas.microsoft.com/office/2006/documentManagement/types"/>
    <xsd:import namespace="http://schemas.microsoft.com/office/infopath/2007/PartnerControls"/>
    <xsd:element name="Usable_x0020_Doc_x003f_" ma:index="10" nillable="true" ma:displayName="Usable Doc?" ma:default="Yes" ma:format="Dropdown" ma:internalName="Usable_x0020_Doc_x003f_">
      <xsd:simpleType>
        <xsd:restriction base="dms:Choice">
          <xsd:enumeration value="Yes"/>
          <xsd:enumeration value="No"/>
          <xsd:enumeration value="Not sure"/>
        </xsd:restriction>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Usable_x0020_Doc_x003f_ xmlns="2c4388e2-90eb-4b5a-a437-38b71328433f">Yes</Usable_x0020_Doc_x003f_>
    <_ip_UnifiedCompliancePolicyUIAction xmlns="http://schemas.microsoft.com/sharepoint/v3" xsi:nil="true"/>
    <TaxCatchAll xmlns="33a1a712-dd87-4ec8-bc2b-8e23debed6b8"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4D51E8-AD1C-4F61-803F-FDECEDB5D6D7}">
  <ds:schemaRefs>
    <ds:schemaRef ds:uri="2c4388e2-90eb-4b5a-a437-38b71328433f"/>
    <ds:schemaRef ds:uri="33a1a712-dd87-4ec8-bc2b-8e23debed6b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3DEEC68-CF43-4148-9F25-6FC0A109D4E0}">
  <ds:schemaRefs>
    <ds:schemaRef ds:uri="http://www.w3.org/XML/1998/namespace"/>
    <ds:schemaRef ds:uri="http://schemas.microsoft.com/office/2006/documentManagement/types"/>
    <ds:schemaRef ds:uri="http://purl.org/dc/dcmitype/"/>
    <ds:schemaRef ds:uri="http://purl.org/dc/terms/"/>
    <ds:schemaRef ds:uri="http://schemas.microsoft.com/office/infopath/2007/PartnerControls"/>
    <ds:schemaRef ds:uri="http://purl.org/dc/elements/1.1/"/>
    <ds:schemaRef ds:uri="http://schemas.openxmlformats.org/package/2006/metadata/core-properties"/>
    <ds:schemaRef ds:uri="2c4388e2-90eb-4b5a-a437-38b71328433f"/>
    <ds:schemaRef ds:uri="33a1a712-dd87-4ec8-bc2b-8e23debed6b8"/>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E272869A-C7C9-45F8-A848-168FFCB3D2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226</TotalTime>
  <Words>2581</Words>
  <Application>Microsoft Office PowerPoint</Application>
  <PresentationFormat>Widescreen</PresentationFormat>
  <Paragraphs>224</Paragraphs>
  <Slides>30</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Arial</vt:lpstr>
      <vt:lpstr>Calibri</vt:lpstr>
      <vt:lpstr>Calibri Light</vt:lpstr>
      <vt:lpstr>Georgia</vt:lpstr>
      <vt:lpstr>Raleway</vt:lpstr>
      <vt:lpstr>Sans serif</vt:lpstr>
      <vt:lpstr>Symbol</vt:lpstr>
      <vt:lpstr>Times New Roman</vt:lpstr>
      <vt:lpstr>Tw Cen MT</vt:lpstr>
      <vt:lpstr>var( --e-global-typography-c0efdc9-font-family )</vt:lpstr>
      <vt:lpstr>Office Theme</vt:lpstr>
      <vt:lpstr>Tools, Resources and Recommendations</vt:lpstr>
      <vt:lpstr>Index for Gender Plus Summit 2022 Tools and Recommendations </vt:lpstr>
      <vt:lpstr>Tools and Resources  to Support Equitable Partnerships</vt:lpstr>
      <vt:lpstr>Tools and Resources: General</vt:lpstr>
      <vt:lpstr>Track 1 Tools and Resources: Equitable Partnerships for Economic Empowerment</vt:lpstr>
      <vt:lpstr>Track 2 Tools and Resources: Equitable Partnerships for Inclusive Education</vt:lpstr>
      <vt:lpstr>Track 3 Tools and Resources: Equitable Partnerships for Transformative Health</vt:lpstr>
      <vt:lpstr>Track 4 Tools and Resources: Equitable Partnerships for Climate Change and Environment</vt:lpstr>
      <vt:lpstr>Track 5 Tools and Resources:  Equitable Partnerships for Gender-based Violence</vt:lpstr>
      <vt:lpstr>Recommendations to Support Equitable Partnerships</vt:lpstr>
      <vt:lpstr>General Recommendations for Equitable Partnerships</vt:lpstr>
      <vt:lpstr>General Recommendations for Equitable Partnerships (cont’d)</vt:lpstr>
      <vt:lpstr>General Recommendations for Equitable Partnerships (cont’d)</vt:lpstr>
      <vt:lpstr>Track 1 Recommendations:  Equitable Partnerships for Economic Empowerment</vt:lpstr>
      <vt:lpstr>Track 1 Recommendations (cont’d):  Equitable Partnerships for Economic Empowerment</vt:lpstr>
      <vt:lpstr>Track 2 Recommendations:  Equitable Partnerships for Inclusive Education</vt:lpstr>
      <vt:lpstr>Track 3 Recommendations:  Equitable Partnerships for Transformative Health</vt:lpstr>
      <vt:lpstr>Track 3 Recommendations (cont’d):  Equitable Partnerships for Transformative Health</vt:lpstr>
      <vt:lpstr>Track 4 Recommendations:  Equitable Partnerships for Climate Change and Environment</vt:lpstr>
      <vt:lpstr>Track 4 Recommendations (cont’d):  Equitable Partnerships for Climate Change and Environment</vt:lpstr>
      <vt:lpstr>Track 5 Recommendations:  Gender-based Violence</vt:lpstr>
      <vt:lpstr>Track 5 Recommendations (cont’d):  Gender-based Violence</vt:lpstr>
      <vt:lpstr>      Day 1 &amp; 2 Agenda  Day 3 Agenda  Day 1, 2 &amp; 3 Video Recordings &amp; PowerPoints  CEO Roundtable Recording: DEIA, Power &amp; Partnerships</vt:lpstr>
      <vt:lpstr>Organizational Web Sites of Summit Speakers</vt:lpstr>
      <vt:lpstr>Organizational Web Sites of Summit Speakers</vt:lpstr>
      <vt:lpstr>PowerPoint Presentation</vt:lpstr>
      <vt:lpstr>PowerPoint Presentation</vt:lpstr>
      <vt:lpstr>PowerPoint Presentation</vt:lpstr>
      <vt:lpstr>PowerPoint Presentation</vt:lpstr>
      <vt:lpstr> We welcome your questions and comments.  Please contact: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McWilliams</dc:creator>
  <cp:lastModifiedBy>Elise Young</cp:lastModifiedBy>
  <cp:revision>4</cp:revision>
  <dcterms:created xsi:type="dcterms:W3CDTF">2022-06-03T18:33:33Z</dcterms:created>
  <dcterms:modified xsi:type="dcterms:W3CDTF">2022-10-20T19:09:10Z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0x010100AD8233D61438C84CA4241F9DBC89A040</vt:lpwstr>
  </property>
</Properties>
</file>